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2" r:id="rId2"/>
    <p:sldMasterId id="2147483774" r:id="rId3"/>
  </p:sldMasterIdLst>
  <p:notesMasterIdLst>
    <p:notesMasterId r:id="rId23"/>
  </p:notesMasterIdLst>
  <p:sldIdLst>
    <p:sldId id="286" r:id="rId4"/>
    <p:sldId id="456" r:id="rId5"/>
    <p:sldId id="277" r:id="rId6"/>
    <p:sldId id="276" r:id="rId7"/>
    <p:sldId id="280" r:id="rId8"/>
    <p:sldId id="282" r:id="rId9"/>
    <p:sldId id="267" r:id="rId10"/>
    <p:sldId id="266" r:id="rId11"/>
    <p:sldId id="269" r:id="rId12"/>
    <p:sldId id="281" r:id="rId13"/>
    <p:sldId id="283" r:id="rId14"/>
    <p:sldId id="268" r:id="rId15"/>
    <p:sldId id="270" r:id="rId16"/>
    <p:sldId id="271" r:id="rId17"/>
    <p:sldId id="259" r:id="rId18"/>
    <p:sldId id="458" r:id="rId19"/>
    <p:sldId id="457" r:id="rId20"/>
    <p:sldId id="274" r:id="rId21"/>
    <p:sldId id="3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ceaZZ" initials="M" lastIdx="11" clrIdx="0"/>
  <p:cmAuthor id="2" name="PaLS" initials="P" lastIdx="2" clrIdx="1"/>
  <p:cmAuthor id="3" name="Zloteanu, Mircea" initials="ZM" lastIdx="1" clrIdx="2">
    <p:extLst>
      <p:ext uri="{19B8F6BF-5375-455C-9EA6-DF929625EA0E}">
        <p15:presenceInfo xmlns:p15="http://schemas.microsoft.com/office/powerpoint/2012/main" userId="S::KU69032@kingston.ac.uk::58855c35-219b-4419-a3b4-9fd36fc73b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D00000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 snapToGrid="0">
      <p:cViewPr varScale="1">
        <p:scale>
          <a:sx n="78" d="100"/>
          <a:sy n="78" d="100"/>
        </p:scale>
        <p:origin x="393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48206474190723E-2"/>
          <c:y val="0.11282701285315873"/>
          <c:w val="0.61923044458205012"/>
          <c:h val="0.67124045691429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Truth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No-Handcuffs</c:v>
                </c:pt>
                <c:pt idx="1">
                  <c:v>Handcuffs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D-4599-95B3-2094D024BF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Lies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No-Handcuffs</c:v>
                </c:pt>
                <c:pt idx="1">
                  <c:v>Handcuffs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DD-4599-95B3-2094D024BF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11592288"/>
        <c:axId val="311592832"/>
      </c:barChart>
      <c:catAx>
        <c:axId val="31159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592832"/>
        <c:crosses val="autoZero"/>
        <c:auto val="1"/>
        <c:lblAlgn val="ctr"/>
        <c:lblOffset val="100"/>
        <c:noMultiLvlLbl val="0"/>
      </c:catAx>
      <c:valAx>
        <c:axId val="311592832"/>
        <c:scaling>
          <c:orientation val="minMax"/>
          <c:max val="100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 Accuracy % </a:t>
                </a:r>
              </a:p>
            </c:rich>
          </c:tx>
          <c:layout>
            <c:manualLayout>
              <c:xMode val="edge"/>
              <c:yMode val="edge"/>
              <c:x val="1.7196547327744935E-2"/>
              <c:y val="0.249402991345265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311592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051554531293339"/>
          <c:y val="0.38786357918030795"/>
          <c:w val="0.22085870875327065"/>
          <c:h val="0.116108730358793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84912552879816"/>
          <c:y val="9.6123009879121341E-2"/>
          <c:w val="0.55416381619438837"/>
          <c:h val="0.67124045691429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Confidence</c:v>
                </c:pt>
              </c:strCache>
            </c:strRef>
          </c:tx>
          <c:spPr>
            <a:solidFill>
              <a:schemeClr val="accent3"/>
            </a:solidFill>
            <a:ln w="2222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NH</c:v>
                </c:pt>
                <c:pt idx="1">
                  <c:v>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3.94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E-4096-A482-A73D64D576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11598272"/>
        <c:axId val="311598816"/>
      </c:barChart>
      <c:catAx>
        <c:axId val="311598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598816"/>
        <c:crosses val="autoZero"/>
        <c:auto val="1"/>
        <c:lblAlgn val="ctr"/>
        <c:lblOffset val="100"/>
        <c:noMultiLvlLbl val="0"/>
      </c:catAx>
      <c:valAx>
        <c:axId val="311598816"/>
        <c:scaling>
          <c:orientation val="minMax"/>
          <c:max val="6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Confidence</a:t>
                </a:r>
              </a:p>
            </c:rich>
          </c:tx>
          <c:layout>
            <c:manualLayout>
              <c:xMode val="edge"/>
              <c:yMode val="edge"/>
              <c:x val="8.0223818135762709E-3"/>
              <c:y val="0.2332348025100016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31159827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2197618847586"/>
          <c:y val="9.9909598913755809E-2"/>
          <c:w val="0.55416381619438837"/>
          <c:h val="0.67124045691429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NH</c:v>
                </c:pt>
                <c:pt idx="1">
                  <c:v>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3-46A7-AA30-6EDBFCDF36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NH</c:v>
                </c:pt>
                <c:pt idx="1">
                  <c:v>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93-46A7-AA30-6EDBFCDF36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NH</c:v>
                </c:pt>
                <c:pt idx="1">
                  <c:v>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93-46A7-AA30-6EDBFCDF367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4459856"/>
        <c:axId val="714471824"/>
      </c:barChart>
      <c:catAx>
        <c:axId val="714459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71824"/>
        <c:crosses val="autoZero"/>
        <c:auto val="1"/>
        <c:lblAlgn val="ctr"/>
        <c:lblOffset val="100"/>
        <c:noMultiLvlLbl val="0"/>
      </c:catAx>
      <c:valAx>
        <c:axId val="714471824"/>
        <c:scaling>
          <c:orientation val="minMax"/>
          <c:max val="30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Probes</a:t>
                </a:r>
              </a:p>
            </c:rich>
          </c:tx>
          <c:layout>
            <c:manualLayout>
              <c:xMode val="edge"/>
              <c:yMode val="edge"/>
              <c:x val="2.6741272711920902E-3"/>
              <c:y val="0.28246045996024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14459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0087098641397"/>
          <c:y val="8.4763242775217934E-2"/>
          <c:w val="0.55416381619438837"/>
          <c:h val="0.67124045691429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Bias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rgbClr val="00B0F0"/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NH</c:v>
                </c:pt>
                <c:pt idx="1">
                  <c:v>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2.67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3-4966-B223-D646633CD9E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4458768"/>
        <c:axId val="714465296"/>
      </c:barChart>
      <c:catAx>
        <c:axId val="714458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65296"/>
        <c:crosses val="autoZero"/>
        <c:auto val="1"/>
        <c:lblAlgn val="ctr"/>
        <c:lblOffset val="100"/>
        <c:noMultiLvlLbl val="0"/>
      </c:catAx>
      <c:valAx>
        <c:axId val="714465296"/>
        <c:scaling>
          <c:orientation val="minMax"/>
          <c:max val="4"/>
          <c:min val="-2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Bias</a:t>
                </a:r>
              </a:p>
            </c:rich>
          </c:tx>
          <c:layout>
            <c:manualLayout>
              <c:xMode val="edge"/>
              <c:yMode val="edge"/>
              <c:x val="8.0223818135762709E-3"/>
              <c:y val="0.335472706445132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71445876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78596397266538E-2"/>
          <c:y val="9.6026435535386367E-2"/>
          <c:w val="0.60543136989587121"/>
          <c:h val="0.73433434101234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Truth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No-Handcuffs</c:v>
                </c:pt>
                <c:pt idx="1">
                  <c:v>Handcuffs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57.75</c:v>
                </c:pt>
                <c:pt idx="1">
                  <c:v>62.25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D-4BAE-B7F3-7B0139493A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Lies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No-Handcuffs</c:v>
                </c:pt>
                <c:pt idx="1">
                  <c:v>Handcuffs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50.75</c:v>
                </c:pt>
                <c:pt idx="1">
                  <c:v>39.25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7D-4BAE-B7F3-7B0139493AB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4470192"/>
        <c:axId val="714472368"/>
      </c:barChart>
      <c:catAx>
        <c:axId val="714470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72368"/>
        <c:crosses val="autoZero"/>
        <c:auto val="1"/>
        <c:lblAlgn val="ctr"/>
        <c:lblOffset val="100"/>
        <c:noMultiLvlLbl val="0"/>
      </c:catAx>
      <c:valAx>
        <c:axId val="71447236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 Accuracy % </a:t>
                </a:r>
              </a:p>
            </c:rich>
          </c:tx>
          <c:layout>
            <c:manualLayout>
              <c:xMode val="edge"/>
              <c:yMode val="edge"/>
              <c:x val="3.4274902381069656E-3"/>
              <c:y val="0.303644686077617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7144701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700604141862093"/>
          <c:y val="0.38546733231447305"/>
          <c:w val="0.20636654141475216"/>
          <c:h val="0.3278449780644400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0087098641397"/>
          <c:y val="8.4763242775217934E-2"/>
          <c:w val="0.55416381619438837"/>
          <c:h val="0.67124045691429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Bias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rgbClr val="00B0F0"/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NH</c:v>
                </c:pt>
                <c:pt idx="1">
                  <c:v>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0.56000000000000005</c:v>
                </c:pt>
                <c:pt idx="1">
                  <c:v>1.84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DD-4272-9200-158724861F5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4469104"/>
        <c:axId val="714457680"/>
      </c:barChart>
      <c:catAx>
        <c:axId val="714469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57680"/>
        <c:crosses val="autoZero"/>
        <c:auto val="1"/>
        <c:lblAlgn val="ctr"/>
        <c:lblOffset val="100"/>
        <c:noMultiLvlLbl val="0"/>
      </c:catAx>
      <c:valAx>
        <c:axId val="714457680"/>
        <c:scaling>
          <c:orientation val="minMax"/>
          <c:max val="6"/>
          <c:min val="-2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Bias</a:t>
                </a:r>
              </a:p>
            </c:rich>
          </c:tx>
          <c:layout>
            <c:manualLayout>
              <c:xMode val="edge"/>
              <c:yMode val="edge"/>
              <c:x val="8.0223818135762709E-3"/>
              <c:y val="0.335472706445132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71446910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65754368144785"/>
          <c:y val="9.6123009879121341E-2"/>
          <c:w val="0.55416381619438837"/>
          <c:h val="0.67124045691429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Confidence</c:v>
                </c:pt>
              </c:strCache>
            </c:strRef>
          </c:tx>
          <c:spPr>
            <a:solidFill>
              <a:schemeClr val="accent3"/>
            </a:solidFill>
            <a:ln w="2540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POL</c:v>
                </c:pt>
                <c:pt idx="1">
                  <c:v>LAY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42.04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C-47B7-9926-0F15F835BE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4468016"/>
        <c:axId val="714461488"/>
      </c:barChart>
      <c:catAx>
        <c:axId val="714468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61488"/>
        <c:crosses val="autoZero"/>
        <c:auto val="1"/>
        <c:lblAlgn val="ctr"/>
        <c:lblOffset val="100"/>
        <c:noMultiLvlLbl val="0"/>
      </c:catAx>
      <c:valAx>
        <c:axId val="714461488"/>
        <c:scaling>
          <c:orientation val="minMax"/>
          <c:max val="45"/>
          <c:min val="35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Confidence</a:t>
                </a:r>
              </a:p>
            </c:rich>
          </c:tx>
          <c:layout>
            <c:manualLayout>
              <c:xMode val="edge"/>
              <c:yMode val="edge"/>
              <c:x val="8.0223818135762709E-3"/>
              <c:y val="0.2332348025100016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714468016"/>
        <c:crosses val="autoZero"/>
        <c:crossBetween val="between"/>
        <c:majorUnit val="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44602-B6A2-4068-9ACF-12F7F8AD20A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F9D60-9970-4011-9E8B-07C4E3318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2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165BE-F5E6-4944-BB0A-0744C40C813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6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eriod"/>
            </a:pPr>
            <a:r>
              <a:rPr lang="en-GB" sz="1200" dirty="0">
                <a:solidFill>
                  <a:srgbClr val="FF0000"/>
                </a:solidFill>
              </a:rPr>
              <a:t>Harder to detect veracity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>
                <a:solidFill>
                  <a:schemeClr val="tx2"/>
                </a:solidFill>
              </a:rPr>
              <a:t>(biasing effect)</a:t>
            </a:r>
          </a:p>
          <a:p>
            <a:pPr marL="685800" lvl="1" indent="-228600">
              <a:buAutoNum type="arabicPeriod"/>
            </a:pPr>
            <a:endParaRPr lang="en-GB" sz="1200" dirty="0">
              <a:solidFill>
                <a:srgbClr val="FF0000"/>
              </a:solidFill>
            </a:endParaRPr>
          </a:p>
          <a:p>
            <a:pPr marL="685800" lvl="1" indent="-228600">
              <a:buAutoNum type="arabicPeriod"/>
            </a:pPr>
            <a:endParaRPr lang="en-GB" sz="1200" dirty="0">
              <a:solidFill>
                <a:srgbClr val="FF0000"/>
              </a:solidFill>
            </a:endParaRPr>
          </a:p>
          <a:p>
            <a:pPr marL="685800" lvl="1" indent="-228600">
              <a:buAutoNum type="arabicPeriod"/>
            </a:pPr>
            <a:r>
              <a:rPr lang="en-GB" sz="1200" dirty="0">
                <a:solidFill>
                  <a:srgbClr val="FF0000"/>
                </a:solidFill>
              </a:rPr>
              <a:t>Police are less biased due to experience with interrogations</a:t>
            </a:r>
          </a:p>
          <a:p>
            <a:pPr lvl="2"/>
            <a:r>
              <a:rPr lang="en-GB" sz="1100" dirty="0">
                <a:solidFill>
                  <a:srgbClr val="FF0000"/>
                </a:solidFill>
              </a:rPr>
              <a:t>Meissner  and </a:t>
            </a:r>
            <a:r>
              <a:rPr lang="en-GB" sz="1100" dirty="0" err="1">
                <a:solidFill>
                  <a:srgbClr val="FF0000"/>
                </a:solidFill>
              </a:rPr>
              <a:t>Kassin</a:t>
            </a:r>
            <a:r>
              <a:rPr lang="en-GB" sz="1100" dirty="0">
                <a:solidFill>
                  <a:srgbClr val="FF0000"/>
                </a:solidFill>
              </a:rPr>
              <a:t>  (2002) – experience increases bias</a:t>
            </a:r>
          </a:p>
          <a:p>
            <a:pPr lvl="2"/>
            <a:r>
              <a:rPr lang="en-GB" sz="1100" dirty="0" err="1">
                <a:solidFill>
                  <a:srgbClr val="FF0000"/>
                </a:solidFill>
              </a:rPr>
              <a:t>Garrido</a:t>
            </a:r>
            <a:r>
              <a:rPr lang="en-GB" sz="1100" dirty="0">
                <a:solidFill>
                  <a:srgbClr val="FF0000"/>
                </a:solidFill>
              </a:rPr>
              <a:t>  et  al.'s  comparison  (2004) – no difference in bias between students and police officers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D60-9970-4011-9E8B-07C4E3318FB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8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dirty="0"/>
              <a:t>*cognitive load?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D60-9970-4011-9E8B-07C4E3318F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5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</a:rPr>
              <a:t>[Handcuffed suspects (Obs.=43, Police=12); Non-handcuffed suspects (Obs.=41, Police=11) 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D60-9970-4011-9E8B-07C4E3318FB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6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Handcuffs had an effect. Harder to spot lies.</a:t>
            </a:r>
            <a:r>
              <a:rPr lang="en-GB" baseline="0" dirty="0"/>
              <a:t> Observers also thought more people were truthful.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D60-9970-4011-9E8B-07C4E3318FB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61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your time – and I look forward to your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432E-6821-41CE-AA57-EACEF5AF00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98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2473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4803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03794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972278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346670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904390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501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217299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826540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642599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1937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851809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39379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2720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99043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9/19/2020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086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839096"/>
            <a:ext cx="11031071" cy="909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929" y="1984786"/>
            <a:ext cx="11031071" cy="43245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929" y="6470704"/>
            <a:ext cx="2154142" cy="274320"/>
          </a:xfrm>
        </p:spPr>
        <p:txBody>
          <a:bodyPr/>
          <a:lstStyle/>
          <a:p>
            <a:r>
              <a:rPr lang="en-US"/>
              <a:t>9/19/2020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30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301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51" y="822960"/>
            <a:ext cx="11036449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551" y="2000922"/>
            <a:ext cx="5190564" cy="430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6887" y="2000922"/>
            <a:ext cx="5584113" cy="430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4551" y="6470704"/>
            <a:ext cx="2154142" cy="274320"/>
          </a:xfrm>
        </p:spPr>
        <p:txBody>
          <a:bodyPr/>
          <a:lstStyle/>
          <a:p>
            <a:r>
              <a:rPr lang="en-US"/>
              <a:t>9/19/2020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24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28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51" y="833718"/>
            <a:ext cx="11096513" cy="9251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4551" y="6470704"/>
            <a:ext cx="2154142" cy="274320"/>
          </a:xfrm>
        </p:spPr>
        <p:txBody>
          <a:bodyPr/>
          <a:lstStyle/>
          <a:p>
            <a:r>
              <a:rPr lang="en-US"/>
              <a:t>9/19/2020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99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9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064665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06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81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14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0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059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37640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3070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1344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9648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2778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226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64EA24-A377-4E21-A2D8-C3D14383B0D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97040B1-5657-409E-B99C-435DAD16031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573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826324"/>
            <a:ext cx="1108754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1974028"/>
            <a:ext cx="11087541" cy="433533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999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3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7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jpeg"/><Relationship Id="rId5" Type="http://schemas.microsoft.com/office/2007/relationships/hdphoto" Target="../media/hdphoto3.wdp"/><Relationship Id="rId10" Type="http://schemas.openxmlformats.org/officeDocument/2006/relationships/image" Target="../media/image30.jpeg"/><Relationship Id="rId4" Type="http://schemas.openxmlformats.org/officeDocument/2006/relationships/image" Target="../media/image27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9232" y="959224"/>
            <a:ext cx="11237494" cy="12636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65359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Looking Guilty: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65359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Handcuffing suspects influences judgements of deception</a:t>
            </a:r>
          </a:p>
        </p:txBody>
      </p:sp>
      <p:pic>
        <p:nvPicPr>
          <p:cNvPr id="1026" name="Picture 2" descr="http://images.wisegeek.com/handcuffed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20" y="3153751"/>
            <a:ext cx="4781223" cy="318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9232" y="4268252"/>
            <a:ext cx="288895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2700">
                  <a:solidFill>
                    <a:srgbClr val="3D3D3D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uLnTx/>
                <a:uFillTx/>
                <a:latin typeface="Gill Sans MT" panose="020B0502020104020203"/>
                <a:ea typeface="+mn-ea"/>
                <a:cs typeface="+mn-cs"/>
              </a:rPr>
              <a:t>GUILTY?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2918" y="4268252"/>
            <a:ext cx="347985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D00000"/>
                </a:solidFill>
                <a:uLnTx/>
                <a:uFillTx/>
                <a:latin typeface="Gill Sans MT" panose="020B0502020104020203"/>
                <a:ea typeface="+mn-ea"/>
                <a:cs typeface="+mn-cs"/>
              </a:rPr>
              <a:t>INNOCENT?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428126-0D66-AA5A-09D4-A9369F736342}"/>
              </a:ext>
            </a:extLst>
          </p:cNvPr>
          <p:cNvSpPr/>
          <p:nvPr/>
        </p:nvSpPr>
        <p:spPr>
          <a:xfrm>
            <a:off x="0" y="-14239"/>
            <a:ext cx="12192001" cy="3468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49ED9-D845-8560-5959-562AC605839E}"/>
              </a:ext>
            </a:extLst>
          </p:cNvPr>
          <p:cNvSpPr txBox="1"/>
          <p:nvPr/>
        </p:nvSpPr>
        <p:spPr>
          <a:xfrm>
            <a:off x="9048328" y="-40847"/>
            <a:ext cx="2629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Mircea ZLOTEANU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54ACBE-6926-60C4-F074-B441F1A0E0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94"/>
          <a:stretch/>
        </p:blipFill>
        <p:spPr>
          <a:xfrm>
            <a:off x="11613356" y="-14238"/>
            <a:ext cx="578644" cy="346894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2734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65927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465359"/>
                </a:solidFill>
              </a:rPr>
              <a:t>PART 2</a:t>
            </a:r>
          </a:p>
        </p:txBody>
      </p:sp>
      <p:pic>
        <p:nvPicPr>
          <p:cNvPr id="2052" name="Picture 4" descr="https://nicedeb.files.wordpress.com/2010/05/truth-o-meter_nope_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257036"/>
            <a:ext cx="19050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6849" y="1348658"/>
            <a:ext cx="1058302" cy="36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/>
              <a:t>TESTING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689" r="7006"/>
          <a:stretch/>
        </p:blipFill>
        <p:spPr>
          <a:xfrm>
            <a:off x="7377459" y="2633821"/>
            <a:ext cx="4239986" cy="29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111" t="7272"/>
          <a:stretch/>
        </p:blipFill>
        <p:spPr>
          <a:xfrm>
            <a:off x="581192" y="2633821"/>
            <a:ext cx="4233349" cy="29323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24059" y="2083436"/>
            <a:ext cx="166932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LAY PERSONS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EB7F1-C6D7-D090-DD4A-655BE41B3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531200-9E8A-05F4-B70E-1E8FABFAA7F7}"/>
              </a:ext>
            </a:extLst>
          </p:cNvPr>
          <p:cNvSpPr txBox="1"/>
          <p:nvPr/>
        </p:nvSpPr>
        <p:spPr>
          <a:xfrm>
            <a:off x="8498621" y="2077893"/>
            <a:ext cx="198701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POLICE OFFICERS</a:t>
            </a:r>
          </a:p>
        </p:txBody>
      </p:sp>
    </p:spTree>
    <p:extLst>
      <p:ext uri="{BB962C8B-B14F-4D97-AF65-F5344CB8AC3E}">
        <p14:creationId xmlns:p14="http://schemas.microsoft.com/office/powerpoint/2010/main" val="1511812364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2" y="1762659"/>
            <a:ext cx="11029615" cy="494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D83C3C"/>
                </a:solidFill>
                <a:cs typeface="Arial" pitchFamily="34" charset="0"/>
              </a:rPr>
              <a:t>Participants</a:t>
            </a:r>
          </a:p>
          <a:p>
            <a:pPr marL="0" indent="0">
              <a:buNone/>
            </a:pPr>
            <a:r>
              <a:rPr lang="en-GB" i="1" dirty="0">
                <a:solidFill>
                  <a:srgbClr val="D83C3C"/>
                </a:solidFill>
                <a:cs typeface="Arial" pitchFamily="34" charset="0"/>
              </a:rPr>
              <a:t>-lay persons</a:t>
            </a:r>
            <a:endParaRPr lang="en-GB" dirty="0"/>
          </a:p>
          <a:p>
            <a:r>
              <a:rPr lang="en-GB" i="1" dirty="0"/>
              <a:t>N </a:t>
            </a:r>
            <a:r>
              <a:rPr lang="en-GB" dirty="0"/>
              <a:t>= 83 (36m, 47f), </a:t>
            </a:r>
            <a:r>
              <a:rPr lang="en-GB" i="1" dirty="0"/>
              <a:t>M</a:t>
            </a:r>
            <a:r>
              <a:rPr lang="en-GB" i="1" baseline="-25000" dirty="0"/>
              <a:t>age </a:t>
            </a:r>
            <a:r>
              <a:rPr lang="en-GB" dirty="0"/>
              <a:t>= 24</a:t>
            </a:r>
          </a:p>
          <a:p>
            <a:pPr marL="0" indent="0">
              <a:buNone/>
            </a:pPr>
            <a:r>
              <a:rPr lang="en-GB" i="1" dirty="0">
                <a:solidFill>
                  <a:srgbClr val="C00000"/>
                </a:solidFill>
              </a:rPr>
              <a:t>-police officers</a:t>
            </a:r>
          </a:p>
          <a:p>
            <a:r>
              <a:rPr lang="en-GB" i="1" dirty="0"/>
              <a:t>N </a:t>
            </a:r>
            <a:r>
              <a:rPr lang="en-GB" dirty="0"/>
              <a:t>= 23 (17m, 6f), </a:t>
            </a:r>
            <a:r>
              <a:rPr lang="en-GB" i="1" dirty="0"/>
              <a:t>M</a:t>
            </a:r>
            <a:r>
              <a:rPr lang="en-GB" i="1" baseline="-25000" dirty="0"/>
              <a:t>age </a:t>
            </a:r>
            <a:r>
              <a:rPr lang="en-GB" dirty="0"/>
              <a:t>= 31</a:t>
            </a:r>
          </a:p>
          <a:p>
            <a:pPr marL="0" indent="0">
              <a:buNone/>
            </a:pPr>
            <a:r>
              <a:rPr lang="en-GB" b="1" dirty="0">
                <a:solidFill>
                  <a:srgbClr val="D83C3C"/>
                </a:solidFill>
                <a:cs typeface="Arial" pitchFamily="34" charset="0"/>
              </a:rPr>
              <a:t>Design</a:t>
            </a:r>
            <a:r>
              <a:rPr lang="en-GB" dirty="0">
                <a:solidFill>
                  <a:srgbClr val="D83C3C"/>
                </a:solidFill>
                <a:cs typeface="Arial" pitchFamily="34" charset="0"/>
              </a:rPr>
              <a:t> </a:t>
            </a:r>
          </a:p>
          <a:p>
            <a:r>
              <a:rPr lang="en-GB" dirty="0"/>
              <a:t>2 x 2 x 2 mixed </a:t>
            </a:r>
          </a:p>
          <a:p>
            <a:pPr lvl="1"/>
            <a:r>
              <a:rPr lang="en-GB" dirty="0"/>
              <a:t>between: Restraint (Handcuffs vs. No-Handcuffs)  AND Judge (Police Officer or Lay Person)</a:t>
            </a:r>
          </a:p>
          <a:p>
            <a:pPr lvl="1"/>
            <a:r>
              <a:rPr lang="en-GB" dirty="0"/>
              <a:t>within:  Veracity (Truth or Lie) </a:t>
            </a:r>
          </a:p>
          <a:p>
            <a:r>
              <a:rPr lang="en-GB" dirty="0"/>
              <a:t>DV: Honesty, Confidence, Bias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592" y="764909"/>
            <a:ext cx="11029616" cy="509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>
                <a:solidFill>
                  <a:srgbClr val="465359"/>
                </a:solidFill>
              </a:rPr>
              <a:t>Method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1915" y="1327627"/>
            <a:ext cx="158434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LAY PERSONS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0987" y="1327627"/>
            <a:ext cx="199766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POLICE OFFICERS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3920" y="1312238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&amp;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653AD2-211B-FF91-48CA-CAF4DB20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15817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63" y="1943530"/>
            <a:ext cx="11029615" cy="2375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>
                <a:solidFill>
                  <a:srgbClr val="D83C3C"/>
                </a:solidFill>
                <a:cs typeface="Arial" pitchFamily="34" charset="0"/>
              </a:rPr>
              <a:t>Procedure </a:t>
            </a:r>
          </a:p>
          <a:p>
            <a:pPr algn="just"/>
            <a:r>
              <a:rPr lang="en-GB" dirty="0">
                <a:cs typeface="Arial" pitchFamily="34" charset="0"/>
              </a:rPr>
              <a:t>Each participant saw one condition only</a:t>
            </a:r>
          </a:p>
          <a:p>
            <a:pPr algn="just"/>
            <a:r>
              <a:rPr lang="en-GB" dirty="0">
                <a:cs typeface="Arial" pitchFamily="34" charset="0"/>
              </a:rPr>
              <a:t>Made veracity judgements of the suspects </a:t>
            </a:r>
            <a:r>
              <a:rPr lang="en-GB" dirty="0"/>
              <a:t>on a 5-point scale (Very Dishonest – Very Honest)</a:t>
            </a:r>
            <a:endParaRPr lang="en-GB" dirty="0">
              <a:cs typeface="Arial" pitchFamily="34" charset="0"/>
            </a:endParaRPr>
          </a:p>
          <a:p>
            <a:pPr algn="just"/>
            <a:r>
              <a:rPr lang="en-GB" dirty="0">
                <a:cs typeface="Arial" pitchFamily="34" charset="0"/>
              </a:rPr>
              <a:t>Rated their confidence </a:t>
            </a:r>
            <a:r>
              <a:rPr lang="en-GB" dirty="0"/>
              <a:t>in these judgments on a 7-point scale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3592" y="764909"/>
            <a:ext cx="11029616" cy="509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>
                <a:solidFill>
                  <a:srgbClr val="465359"/>
                </a:solidFill>
              </a:rPr>
              <a:t>Method</a:t>
            </a:r>
          </a:p>
        </p:txBody>
      </p:sp>
      <p:pic>
        <p:nvPicPr>
          <p:cNvPr id="1028" name="Picture 4" descr="http://www.pd4pic.com/images800_/computer-monitor-lcd-screen-flat-cartoon-pan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410" y="3446906"/>
            <a:ext cx="2402819" cy="30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/>
          <a:stretch/>
        </p:blipFill>
        <p:spPr bwMode="auto">
          <a:xfrm>
            <a:off x="8772653" y="3791843"/>
            <a:ext cx="2339306" cy="18309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scene3d>
            <a:camera prst="perspectiveHeroicExtremeLeftFacing" fov="5100000">
              <a:rot lat="0" lon="180000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1915" y="1327627"/>
            <a:ext cx="158434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LAY PERSONS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0987" y="1327627"/>
            <a:ext cx="199766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POLICE OFFICERS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3920" y="1312238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&amp;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356DE-F0D0-D8F1-71FC-0EC78A730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17C5AF-5615-18C5-E1AA-A2668F3C7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732" y="6030958"/>
            <a:ext cx="4693179" cy="604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0DBD17-2012-345A-895C-9A8F27DE6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9582" y="4169547"/>
            <a:ext cx="3068338" cy="166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5429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>
                <a:solidFill>
                  <a:srgbClr val="465359"/>
                </a:solidFill>
              </a:rPr>
              <a:t>Results</a:t>
            </a:r>
          </a:p>
          <a:p>
            <a:pPr algn="ctr"/>
            <a:endParaRPr lang="en-GB" dirty="0">
              <a:solidFill>
                <a:srgbClr val="4653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1190" y="1291560"/>
            <a:ext cx="188962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INTERROGATOR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581193" y="1940467"/>
            <a:ext cx="5422390" cy="1120949"/>
          </a:xfrm>
        </p:spPr>
        <p:txBody>
          <a:bodyPr/>
          <a:lstStyle/>
          <a:p>
            <a:r>
              <a:rPr lang="en-GB" b="1" dirty="0"/>
              <a:t>Accuracy: </a:t>
            </a:r>
            <a:r>
              <a:rPr lang="en-GB" dirty="0"/>
              <a:t>trend towards truths and lies being harder to detect when the suspects wore handcuffs. But the effect was </a:t>
            </a:r>
            <a:r>
              <a:rPr lang="en-GB" b="1" dirty="0"/>
              <a:t>not statistically significant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74840617"/>
              </p:ext>
            </p:extLst>
          </p:nvPr>
        </p:nvGraphicFramePr>
        <p:xfrm>
          <a:off x="581193" y="3226985"/>
          <a:ext cx="5283328" cy="238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09877" y="5711959"/>
            <a:ext cx="1827766" cy="7386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400" b="1" dirty="0"/>
              <a:t>Probes: </a:t>
            </a:r>
            <a:r>
              <a:rPr lang="en-GB" sz="1400" dirty="0"/>
              <a:t>No significant difference in usage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3269" y="5711959"/>
            <a:ext cx="1588331" cy="73866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400" b="1" dirty="0"/>
              <a:t>Bias</a:t>
            </a:r>
            <a:r>
              <a:rPr lang="en-GB" sz="1400" dirty="0"/>
              <a:t>: No difference. Both truth-biased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193" y="5711959"/>
            <a:ext cx="1495885" cy="7386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400" b="1" dirty="0"/>
              <a:t>Confidence: </a:t>
            </a:r>
            <a:r>
              <a:rPr lang="en-GB" sz="1400" dirty="0"/>
              <a:t>No difference </a:t>
            </a:r>
            <a:r>
              <a:rPr lang="en-GB" sz="1400" dirty="0" err="1"/>
              <a:t>bw</a:t>
            </a:r>
            <a:r>
              <a:rPr lang="en-GB" sz="1400" dirty="0"/>
              <a:t> conditions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705083840"/>
              </p:ext>
            </p:extLst>
          </p:nvPr>
        </p:nvGraphicFramePr>
        <p:xfrm>
          <a:off x="6800278" y="2197114"/>
          <a:ext cx="2228626" cy="1953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457219686"/>
              </p:ext>
            </p:extLst>
          </p:nvPr>
        </p:nvGraphicFramePr>
        <p:xfrm>
          <a:off x="6803887" y="4241115"/>
          <a:ext cx="4493622" cy="208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99427393"/>
              </p:ext>
            </p:extLst>
          </p:nvPr>
        </p:nvGraphicFramePr>
        <p:xfrm>
          <a:off x="9058375" y="2189339"/>
          <a:ext cx="2228626" cy="196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 rot="5400000">
            <a:off x="10301091" y="2878406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       +         0           |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8B7C07-B74A-9CAD-B27C-35A7E6A16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636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7" grpId="0" uiExpand="1">
        <p:bldSub>
          <a:bldChart bld="series"/>
        </p:bldSub>
      </p:bldGraphic>
      <p:bldP spid="8" grpId="0" animBg="1"/>
      <p:bldP spid="9" grpId="0" animBg="1"/>
      <p:bldP spid="10" grpId="0" animBg="1"/>
      <p:bldGraphic spid="11" grpId="0">
        <p:bldAsOne/>
      </p:bldGraphic>
      <p:bldGraphic spid="12" grpId="0">
        <p:bldAsOne/>
      </p:bldGraphic>
      <p:bldGraphic spid="13" grpId="0">
        <p:bldAsOne/>
      </p:bldGraphic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>
                <a:solidFill>
                  <a:srgbClr val="465359"/>
                </a:solidFill>
              </a:rPr>
              <a:t>Results</a:t>
            </a:r>
          </a:p>
          <a:p>
            <a:pPr algn="ctr"/>
            <a:endParaRPr lang="en-GB" dirty="0">
              <a:solidFill>
                <a:srgbClr val="46535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7714" y="1348658"/>
            <a:ext cx="97174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JUDGES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4294967295"/>
          </p:nvPr>
        </p:nvSpPr>
        <p:spPr>
          <a:xfrm>
            <a:off x="581193" y="1768903"/>
            <a:ext cx="5422392" cy="18058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Veracity:</a:t>
            </a:r>
            <a:r>
              <a:rPr lang="en-GB" dirty="0"/>
              <a:t> Lies (44%) were </a:t>
            </a:r>
            <a:r>
              <a:rPr lang="en-GB" b="1" dirty="0"/>
              <a:t>harder</a:t>
            </a:r>
            <a:r>
              <a:rPr lang="en-GB" dirty="0"/>
              <a:t> to detect than truths (53%)</a:t>
            </a:r>
          </a:p>
          <a:p>
            <a:r>
              <a:rPr lang="en-GB" b="1" dirty="0"/>
              <a:t>Accuracy: lower </a:t>
            </a:r>
            <a:r>
              <a:rPr lang="en-GB" dirty="0"/>
              <a:t>for handcuffed (44%) than non-handcuffed (51%)</a:t>
            </a:r>
          </a:p>
          <a:p>
            <a:r>
              <a:rPr lang="en-GB" b="1" dirty="0"/>
              <a:t>Judge:</a:t>
            </a:r>
            <a:r>
              <a:rPr lang="en-GB" dirty="0"/>
              <a:t> no difference in accuracy between police officers (45%) and laypersons (49%) 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*[trend]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48111435"/>
              </p:ext>
            </p:extLst>
          </p:nvPr>
        </p:nvGraphicFramePr>
        <p:xfrm>
          <a:off x="581193" y="3981106"/>
          <a:ext cx="5298921" cy="233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87125306"/>
              </p:ext>
            </p:extLst>
          </p:nvPr>
        </p:nvGraphicFramePr>
        <p:xfrm>
          <a:off x="9029678" y="3962638"/>
          <a:ext cx="2679700" cy="235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560579653"/>
              </p:ext>
            </p:extLst>
          </p:nvPr>
        </p:nvGraphicFramePr>
        <p:xfrm>
          <a:off x="6290863" y="3970033"/>
          <a:ext cx="2679700" cy="235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ontent Placeholder 4"/>
          <p:cNvSpPr>
            <a:spLocks noGrp="1"/>
          </p:cNvSpPr>
          <p:nvPr>
            <p:ph sz="half" idx="4294967295"/>
          </p:nvPr>
        </p:nvSpPr>
        <p:spPr>
          <a:xfrm>
            <a:off x="6442851" y="1717990"/>
            <a:ext cx="5422392" cy="185674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  <a:p>
            <a:r>
              <a:rPr lang="en-GB" b="1" dirty="0"/>
              <a:t>Confidence: </a:t>
            </a:r>
            <a:r>
              <a:rPr lang="en-GB" dirty="0"/>
              <a:t>police officers were more confident in their judgements than laypersons</a:t>
            </a:r>
          </a:p>
          <a:p>
            <a:r>
              <a:rPr lang="en-GB" b="1" dirty="0"/>
              <a:t>Bias: </a:t>
            </a:r>
            <a:r>
              <a:rPr lang="en-GB" dirty="0"/>
              <a:t>No difference in bias; overall truth-biased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1ABE0-B765-7DD6-21ED-1EAA3C6B1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6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7" grpId="0" uiExpand="1">
        <p:bldSub>
          <a:bldChart bld="series"/>
        </p:bldSub>
      </p:bldGraphic>
      <p:bldGraphic spid="10" grpId="0">
        <p:bldAsOne/>
      </p:bldGraphic>
      <p:bldGraphic spid="11" grpId="0">
        <p:bldAsOne/>
      </p:bldGraphic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465359"/>
                </a:solidFill>
              </a:rPr>
              <a:t>Conclusion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75424" y="1617206"/>
            <a:ext cx="11029615" cy="1394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98314" tIns="108000" rIns="298314" bIns="36000" rtlCol="0">
            <a:spAutoFit/>
          </a:bodyPr>
          <a:lstStyle/>
          <a:p>
            <a:pPr marL="0" indent="0">
              <a:spcAft>
                <a:spcPts val="1200"/>
              </a:spcAft>
              <a:buSzPct val="110000"/>
              <a:buNone/>
            </a:pPr>
            <a:r>
              <a:rPr lang="en-GB" dirty="0">
                <a:solidFill>
                  <a:srgbClr val="D83C3C"/>
                </a:solidFill>
                <a:cs typeface="Arial" pitchFamily="34" charset="0"/>
              </a:rPr>
              <a:t>Interrogator</a:t>
            </a:r>
            <a:endParaRPr lang="en-GB" dirty="0">
              <a:solidFill>
                <a:schemeClr val="tx1"/>
              </a:solidFill>
            </a:endParaRPr>
          </a:p>
          <a:p>
            <a:pPr marL="360000" indent="-45720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"/>
            </a:pPr>
            <a:r>
              <a:rPr lang="en-GB" dirty="0">
                <a:solidFill>
                  <a:schemeClr val="tx1"/>
                </a:solidFill>
              </a:rPr>
              <a:t>Handcuffs made veracity judgements more difficult (trend only)</a:t>
            </a:r>
          </a:p>
          <a:p>
            <a:pPr marL="360000" indent="-45720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"/>
            </a:pPr>
            <a:r>
              <a:rPr lang="en-GB" dirty="0">
                <a:solidFill>
                  <a:schemeClr val="tx1"/>
                </a:solidFill>
              </a:rPr>
              <a:t>Handcuffs did not affect the overt </a:t>
            </a:r>
            <a:r>
              <a:rPr lang="en-GB" i="1" dirty="0">
                <a:solidFill>
                  <a:schemeClr val="tx1"/>
                </a:solidFill>
              </a:rPr>
              <a:t>(probes) </a:t>
            </a:r>
            <a:r>
              <a:rPr lang="en-GB" dirty="0">
                <a:solidFill>
                  <a:schemeClr val="tx1"/>
                </a:solidFill>
              </a:rPr>
              <a:t>or covert </a:t>
            </a:r>
            <a:r>
              <a:rPr lang="en-GB" i="1" dirty="0">
                <a:solidFill>
                  <a:schemeClr val="tx1"/>
                </a:solidFill>
              </a:rPr>
              <a:t>(bias) </a:t>
            </a:r>
            <a:r>
              <a:rPr lang="en-GB" dirty="0">
                <a:solidFill>
                  <a:schemeClr val="tx1"/>
                </a:solidFill>
              </a:rPr>
              <a:t>level of suspiciousness.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75423" y="3046946"/>
            <a:ext cx="11289681" cy="2367553"/>
          </a:xfrm>
          <a:prstGeom prst="rect">
            <a:avLst/>
          </a:prstGeom>
          <a:noFill/>
          <a:ln w="22225" cap="rnd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298314" tIns="108000" rIns="298314" bIns="36000" rtlCol="0" anchor="ctr">
            <a:sp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SzPct val="110000"/>
              <a:buNone/>
            </a:pPr>
            <a:r>
              <a:rPr lang="en-GB" dirty="0">
                <a:solidFill>
                  <a:srgbClr val="D83C3C"/>
                </a:solidFill>
                <a:cs typeface="Arial" pitchFamily="34" charset="0"/>
              </a:rPr>
              <a:t>Lay Persons &amp; Police officers</a:t>
            </a:r>
            <a:endParaRPr lang="en-GB" dirty="0">
              <a:solidFill>
                <a:schemeClr val="tx1"/>
              </a:solidFill>
            </a:endParaRPr>
          </a:p>
          <a:p>
            <a:pPr marL="360000" indent="-457200">
              <a:spcAft>
                <a:spcPts val="1200"/>
              </a:spcAft>
              <a:buSzPct val="110000"/>
              <a:buFont typeface="Wingdings" pitchFamily="2" charset="2"/>
              <a:buChar char=""/>
            </a:pPr>
            <a:r>
              <a:rPr lang="en-GB" dirty="0">
                <a:solidFill>
                  <a:schemeClr val="tx1"/>
                </a:solidFill>
              </a:rPr>
              <a:t>Worse at detecting lies and truths when suspects wore handcuffs.</a:t>
            </a:r>
          </a:p>
          <a:p>
            <a:pPr marL="360000" indent="-457200">
              <a:spcAft>
                <a:spcPts val="1200"/>
              </a:spcAft>
              <a:buSzPct val="110000"/>
              <a:buFont typeface="Wingdings" pitchFamily="2" charset="2"/>
              <a:buChar char=""/>
            </a:pPr>
            <a:r>
              <a:rPr lang="en-GB" dirty="0">
                <a:solidFill>
                  <a:schemeClr val="tx1"/>
                </a:solidFill>
              </a:rPr>
              <a:t>Overall truth-biased for both conditions</a:t>
            </a:r>
          </a:p>
          <a:p>
            <a:pPr marL="360000" indent="-457200">
              <a:spcAft>
                <a:spcPts val="1200"/>
              </a:spcAft>
              <a:buSzPct val="110000"/>
              <a:buFont typeface="Wingdings" pitchFamily="2" charset="2"/>
              <a:buChar char=""/>
            </a:pPr>
            <a:r>
              <a:rPr lang="en-GB" dirty="0">
                <a:solidFill>
                  <a:schemeClr val="tx1"/>
                </a:solidFill>
              </a:rPr>
              <a:t>Police Officers were overconfident in their decisions</a:t>
            </a:r>
          </a:p>
          <a:p>
            <a:pPr marL="360000" indent="-457200">
              <a:spcAft>
                <a:spcPts val="1200"/>
              </a:spcAft>
              <a:buSzPct val="110000"/>
              <a:buFont typeface="Wingdings" pitchFamily="2" charset="2"/>
              <a:buChar char="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01928" y="5175380"/>
            <a:ext cx="11003111" cy="1394979"/>
          </a:xfrm>
          <a:prstGeom prst="rect">
            <a:avLst/>
          </a:prstGeom>
          <a:noFill/>
          <a:ln w="22225" cap="rnd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298314" tIns="108000" rIns="298314" bIns="36000" rtlCol="0" anchor="ctr">
            <a:sp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SzPct val="110000"/>
              <a:buNone/>
            </a:pPr>
            <a:r>
              <a:rPr lang="en-GB" dirty="0">
                <a:solidFill>
                  <a:srgbClr val="D83C3C"/>
                </a:solidFill>
                <a:cs typeface="Arial" pitchFamily="34" charset="0"/>
              </a:rPr>
              <a:t>Handcuffing effect overall</a:t>
            </a:r>
            <a:endParaRPr lang="en-GB" dirty="0"/>
          </a:p>
          <a:p>
            <a:pPr marL="360000" indent="-457200">
              <a:spcAft>
                <a:spcPts val="1200"/>
              </a:spcAft>
              <a:buSzPct val="110000"/>
              <a:buFont typeface="Wingdings" pitchFamily="2" charset="2"/>
              <a:buChar char=""/>
            </a:pPr>
            <a:r>
              <a:rPr lang="en-GB" dirty="0"/>
              <a:t>NNT = 5. For every fifth handcuffed person interviewed we expect one more veracity misclassification</a:t>
            </a:r>
          </a:p>
          <a:p>
            <a:pPr marL="360000" indent="-457200">
              <a:spcAft>
                <a:spcPts val="1200"/>
              </a:spcAft>
              <a:buSzPct val="110000"/>
              <a:buFont typeface="Wingdings" pitchFamily="2" charset="2"/>
              <a:buChar char=""/>
            </a:pPr>
            <a:r>
              <a:rPr lang="en-GB" dirty="0"/>
              <a:t>Probability that a suspect selected at random from the handcuffed condition is misclassified is 64.3%.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537" y="2127790"/>
            <a:ext cx="1325073" cy="101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1689" r="7006"/>
          <a:stretch/>
        </p:blipFill>
        <p:spPr>
          <a:xfrm>
            <a:off x="9673327" y="3765017"/>
            <a:ext cx="1325074" cy="9167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1111" t="7272"/>
          <a:stretch/>
        </p:blipFill>
        <p:spPr>
          <a:xfrm>
            <a:off x="10422032" y="3309790"/>
            <a:ext cx="1325073" cy="917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9624C7-FBAE-3AC6-BE7A-2160A932F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  <p:pic>
        <p:nvPicPr>
          <p:cNvPr id="6" name="Picture 2" descr="http://www.galicom.net/img_productos/8132131_1.jpg">
            <a:extLst>
              <a:ext uri="{FF2B5EF4-FFF2-40B4-BE49-F238E27FC236}">
                <a16:creationId xmlns:a16="http://schemas.microsoft.com/office/drawing/2014/main" id="{78F619AA-C576-CD81-58C0-6B5FEC8B6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455" b="69919" l="7423" r="93196">
                        <a14:foregroundMark x1="74227" y1="32249" x2="74227" y2="32249"/>
                        <a14:foregroundMark x1="90722" y1="34959" x2="90722" y2="34959"/>
                        <a14:foregroundMark x1="93608" y1="46070" x2="93608" y2="46070"/>
                        <a14:foregroundMark x1="18969" y1="69919" x2="18969" y2="69919"/>
                        <a14:foregroundMark x1="9072" y1="59892" x2="9072" y2="59892"/>
                        <a14:foregroundMark x1="7423" y1="47154" x2="7423" y2="47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9" t="24651" r="3840" b="25946"/>
          <a:stretch/>
        </p:blipFill>
        <p:spPr bwMode="auto">
          <a:xfrm rot="3574804">
            <a:off x="10372556" y="5434582"/>
            <a:ext cx="1717974" cy="69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512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465359"/>
                </a:solidFill>
              </a:rPr>
              <a:t>IMPLICATIONS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75424" y="1374063"/>
            <a:ext cx="11029615" cy="1881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98314" tIns="108000" rIns="298314" bIns="36000" rtlCol="0">
            <a:spAutoFit/>
          </a:bodyPr>
          <a:lstStyle/>
          <a:p>
            <a:pPr marL="0" indent="0">
              <a:spcAft>
                <a:spcPts val="1200"/>
              </a:spcAft>
              <a:buSzPct val="110000"/>
              <a:buNone/>
            </a:pPr>
            <a:r>
              <a:rPr lang="en-GB" dirty="0">
                <a:solidFill>
                  <a:srgbClr val="D83C3C"/>
                </a:solidFill>
                <a:cs typeface="Arial" pitchFamily="34" charset="0"/>
              </a:rPr>
              <a:t>Situations Factors</a:t>
            </a:r>
            <a:endParaRPr lang="en-GB" dirty="0">
              <a:solidFill>
                <a:schemeClr val="tx1"/>
              </a:solidFill>
            </a:endParaRPr>
          </a:p>
          <a:p>
            <a:pPr marL="360000" indent="-45720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"/>
            </a:pPr>
            <a:r>
              <a:rPr lang="en-GB" dirty="0">
                <a:solidFill>
                  <a:schemeClr val="tx1"/>
                </a:solidFill>
              </a:rPr>
              <a:t>Procedural elements or circumstance can impact perception and judgements</a:t>
            </a:r>
          </a:p>
          <a:p>
            <a:pPr marL="360000" indent="-45720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"/>
            </a:pPr>
            <a:r>
              <a:rPr lang="en-GB" dirty="0">
                <a:solidFill>
                  <a:schemeClr val="tx1"/>
                </a:solidFill>
              </a:rPr>
              <a:t>Attention must be paid to how these can bias the CJS and outcomes</a:t>
            </a:r>
          </a:p>
          <a:p>
            <a:pPr marL="360000" indent="-45720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"/>
            </a:pPr>
            <a:r>
              <a:rPr lang="en-GB" dirty="0">
                <a:solidFill>
                  <a:schemeClr val="tx1"/>
                </a:solidFill>
              </a:rPr>
              <a:t>Interactive effects must be considered (e.g., third party perceptions [juries])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624C7-FBAE-3AC6-BE7A-2160A932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  <p:pic>
        <p:nvPicPr>
          <p:cNvPr id="8" name="Picture 7" descr="A picture containing person, suit&#10;&#10;Description automatically generated">
            <a:extLst>
              <a:ext uri="{FF2B5EF4-FFF2-40B4-BE49-F238E27FC236}">
                <a16:creationId xmlns:a16="http://schemas.microsoft.com/office/drawing/2014/main" id="{4F791972-C831-3FC6-D1D3-10DA104F7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48" y="3520669"/>
            <a:ext cx="3884049" cy="2912127"/>
          </a:xfrm>
          <a:prstGeom prst="rect">
            <a:avLst/>
          </a:prstGeom>
        </p:spPr>
      </p:pic>
      <p:pic>
        <p:nvPicPr>
          <p:cNvPr id="14" name="Picture 13" descr="A picture containing person, table, person, indoor&#10;&#10;Description automatically generated">
            <a:extLst>
              <a:ext uri="{FF2B5EF4-FFF2-40B4-BE49-F238E27FC236}">
                <a16:creationId xmlns:a16="http://schemas.microsoft.com/office/drawing/2014/main" id="{B0B80A49-614E-74C1-C516-37D8CC9A0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16" y="3520669"/>
            <a:ext cx="3379479" cy="286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42637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465359"/>
                </a:solidFill>
              </a:rPr>
              <a:t>Limitations &amp; considerations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75425" y="1599454"/>
            <a:ext cx="8727944" cy="1394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98314" tIns="108000" rIns="298314" bIns="36000" rtlCol="0">
            <a:spAutoFit/>
          </a:bodyPr>
          <a:lstStyle/>
          <a:p>
            <a:pPr marL="0" indent="0">
              <a:spcAft>
                <a:spcPts val="1200"/>
              </a:spcAft>
              <a:buSzPct val="110000"/>
              <a:buNone/>
            </a:pPr>
            <a:r>
              <a:rPr lang="en-GB" dirty="0">
                <a:solidFill>
                  <a:srgbClr val="D83C3C"/>
                </a:solidFill>
                <a:cs typeface="Arial" pitchFamily="34" charset="0"/>
              </a:rPr>
              <a:t>Sample size</a:t>
            </a:r>
            <a:endParaRPr lang="en-GB" dirty="0">
              <a:solidFill>
                <a:schemeClr val="tx1"/>
              </a:solidFill>
            </a:endParaRPr>
          </a:p>
          <a:p>
            <a:pPr marL="360000" indent="-45720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"/>
            </a:pPr>
            <a:r>
              <a:rPr lang="en-GB" dirty="0">
                <a:solidFill>
                  <a:schemeClr val="tx1"/>
                </a:solidFill>
              </a:rPr>
              <a:t>Small and unbalanced, </a:t>
            </a:r>
            <a:r>
              <a:rPr lang="en-GB" dirty="0"/>
              <a:t>police officers (</a:t>
            </a:r>
            <a:r>
              <a:rPr lang="en-GB" i="1" dirty="0"/>
              <a:t>n</a:t>
            </a:r>
            <a:r>
              <a:rPr lang="en-GB" dirty="0"/>
              <a:t> = 23) and laypersons (</a:t>
            </a:r>
            <a:r>
              <a:rPr lang="en-GB" i="1" dirty="0"/>
              <a:t>n</a:t>
            </a:r>
            <a:r>
              <a:rPr lang="en-GB" dirty="0"/>
              <a:t> = 83)</a:t>
            </a:r>
          </a:p>
          <a:p>
            <a:pPr marL="360000" indent="-457200">
              <a:spcAft>
                <a:spcPts val="1200"/>
              </a:spcAft>
              <a:buClr>
                <a:schemeClr val="accent2"/>
              </a:buClr>
              <a:buSzPct val="110000"/>
              <a:buFont typeface="Wingdings" pitchFamily="2" charset="2"/>
              <a:buChar char=""/>
            </a:pPr>
            <a:r>
              <a:rPr lang="en-GB" dirty="0">
                <a:solidFill>
                  <a:schemeClr val="tx1"/>
                </a:solidFill>
              </a:rPr>
              <a:t>Uncertain and imprecise effect estimates, </a:t>
            </a:r>
            <a:r>
              <a:rPr lang="el-GR" dirty="0"/>
              <a:t>ξ </a:t>
            </a:r>
            <a:r>
              <a:rPr lang="en-GB" dirty="0">
                <a:latin typeface="Gill Sans MT" panose="020B0502020104020203" pitchFamily="34" charset="0"/>
              </a:rPr>
              <a:t>= .33 [.11, .56] (small to moderate)</a:t>
            </a:r>
            <a:endParaRPr lang="en-GB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75424" y="3343849"/>
            <a:ext cx="9161081" cy="1394979"/>
          </a:xfrm>
          <a:prstGeom prst="rect">
            <a:avLst/>
          </a:prstGeom>
          <a:noFill/>
          <a:ln w="22225" cap="rnd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298314" tIns="108000" rIns="298314" bIns="36000" rtlCol="0" anchor="ctr">
            <a:sp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Wingdings 2" panose="05020102010507070707" pitchFamily="18" charset="2"/>
              <a:buNone/>
              <a:tabLst/>
              <a:defRPr/>
            </a:pPr>
            <a:r>
              <a:rPr lang="en-GB" dirty="0">
                <a:solidFill>
                  <a:srgbClr val="D83C3C"/>
                </a:solidFill>
                <a:latin typeface="Gill Sans MT" panose="020B0502020104020203"/>
                <a:cs typeface="Arial" pitchFamily="34" charset="0"/>
              </a:rPr>
              <a:t>More collaboration needed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600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"/>
              <a:tabLst/>
              <a:defRPr/>
            </a:pPr>
            <a:r>
              <a:rPr lang="en-GB" dirty="0">
                <a:solidFill>
                  <a:prstClr val="black"/>
                </a:solidFill>
                <a:latin typeface="Gill Sans MT" panose="020B0502020104020203"/>
              </a:rPr>
              <a:t>Difficult to conduct such studies without cooperation and partnership</a:t>
            </a:r>
          </a:p>
          <a:p>
            <a:pPr marL="3600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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Need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to incorporate practical needs (police) with scientific requirements (researchers)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75424" y="4930971"/>
            <a:ext cx="11408880" cy="1394979"/>
          </a:xfrm>
          <a:prstGeom prst="rect">
            <a:avLst/>
          </a:prstGeom>
          <a:noFill/>
          <a:ln w="22225" cap="rnd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298314" tIns="108000" rIns="298314" bIns="36000" rtlCol="0" anchor="ctr">
            <a:sp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Wingdings 2" panose="05020102010507070707" pitchFamily="18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D83C3C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itchFamily="34" charset="0"/>
              </a:rPr>
              <a:t>Replication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D83C3C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itchFamily="34" charset="0"/>
              </a:rPr>
              <a:t> and extensions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600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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single study is not very useful for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drawing conclusions</a:t>
            </a:r>
          </a:p>
          <a:p>
            <a:pPr marL="3600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"/>
              <a:tabLst/>
              <a:defRPr/>
            </a:pPr>
            <a:r>
              <a:rPr lang="en-GB" noProof="0" dirty="0">
                <a:solidFill>
                  <a:prstClr val="black"/>
                </a:solidFill>
                <a:latin typeface="Gill Sans MT" panose="020B0502020104020203"/>
              </a:rPr>
              <a:t>Important findings must be replicated and generalised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624C7-FBAE-3AC6-BE7A-2160A932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  <p:pic>
        <p:nvPicPr>
          <p:cNvPr id="6" name="Content Placeholder 5" descr="Diagram, timeline&#10;&#10;Description automatically generated">
            <a:extLst>
              <a:ext uri="{FF2B5EF4-FFF2-40B4-BE49-F238E27FC236}">
                <a16:creationId xmlns:a16="http://schemas.microsoft.com/office/drawing/2014/main" id="{86126CB0-8700-2D58-27E8-B9E2A2C6A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77" b="25546"/>
          <a:stretch/>
        </p:blipFill>
        <p:spPr>
          <a:xfrm>
            <a:off x="8992997" y="1384508"/>
            <a:ext cx="3023578" cy="1675427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CA07DDC7-D2D8-8288-C850-487E387D49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4281"/>
          <a:stretch/>
        </p:blipFill>
        <p:spPr>
          <a:xfrm>
            <a:off x="9569720" y="3323912"/>
            <a:ext cx="1870132" cy="1603993"/>
          </a:xfrm>
          <a:prstGeom prst="rect">
            <a:avLst/>
          </a:prstGeom>
        </p:spPr>
      </p:pic>
      <p:pic>
        <p:nvPicPr>
          <p:cNvPr id="14" name="Picture 13" descr="A picture containing toggle, accessory, key&#10;&#10;Description automatically generated">
            <a:extLst>
              <a:ext uri="{FF2B5EF4-FFF2-40B4-BE49-F238E27FC236}">
                <a16:creationId xmlns:a16="http://schemas.microsoft.com/office/drawing/2014/main" id="{B4D5B314-AC9B-8115-4C17-51008B7F1F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90" y="5113873"/>
            <a:ext cx="2554705" cy="14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339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465359"/>
                </a:solidFill>
              </a:rPr>
              <a:t>Future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912" y="1818187"/>
            <a:ext cx="10855895" cy="2322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Separate the </a:t>
            </a:r>
            <a:r>
              <a:rPr lang="en-GB" b="1" dirty="0"/>
              <a:t>perception</a:t>
            </a:r>
            <a:r>
              <a:rPr lang="en-GB" dirty="0"/>
              <a:t> of the suspect to their </a:t>
            </a:r>
            <a:r>
              <a:rPr lang="en-GB" b="1" dirty="0"/>
              <a:t>actual ability</a:t>
            </a:r>
            <a:r>
              <a:rPr lang="en-GB" dirty="0"/>
              <a:t> to gesticulate as the source of the effects.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>
                <a:solidFill>
                  <a:srgbClr val="C00000"/>
                </a:solidFill>
              </a:rPr>
              <a:t>a). </a:t>
            </a:r>
            <a:r>
              <a:rPr lang="en-GB" dirty="0"/>
              <a:t>Eliminate the effect of movement – hands are grasping an object on the table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>
                <a:solidFill>
                  <a:srgbClr val="C00000"/>
                </a:solidFill>
              </a:rPr>
              <a:t>b). </a:t>
            </a:r>
            <a:r>
              <a:rPr lang="en-GB" dirty="0"/>
              <a:t>Eliminate the “suspects” impression management effect - edit the videos so that the hands can either have cuffs on them or not</a:t>
            </a:r>
          </a:p>
        </p:txBody>
      </p:sp>
      <p:pic>
        <p:nvPicPr>
          <p:cNvPr id="4" name="Picture 3" descr="http://southparkstudios.mtvnimages.com/images/shows/south-park/clip-thumbnails/season-9/0912/south-park-s09e12c03-fax-these-results-to-los-angeles-16x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26" y="4140680"/>
            <a:ext cx="3992253" cy="22461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4" descr="http://southparkstudios.mtvnimages.com/images/shows/south-park/clip-thumbnails/season-9/0912/south-park-s09e12c03-fax-these-results-to-los-angeles-16x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1" y="4140680"/>
            <a:ext cx="3945165" cy="22514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5" descr="http://upload.wikimedia.org/wikipedia/commons/thumb/d/d7/Handcuffs.svg/763px-Handcuffs.sv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728" y="5768255"/>
            <a:ext cx="1128375" cy="3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26712" y="6392174"/>
            <a:ext cx="2608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Hands Fixed + </a:t>
            </a:r>
            <a:r>
              <a:rPr lang="en-GB" sz="1600" b="1" dirty="0">
                <a:solidFill>
                  <a:schemeClr val="accent2"/>
                </a:solidFill>
              </a:rPr>
              <a:t>Handcuffs</a:t>
            </a:r>
            <a:endParaRPr lang="en-GB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03203" y="6392174"/>
            <a:ext cx="2978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Hands Fixed + </a:t>
            </a:r>
            <a:r>
              <a:rPr lang="en-GB" sz="1600" b="1" dirty="0">
                <a:solidFill>
                  <a:schemeClr val="accent2"/>
                </a:solidFill>
              </a:rPr>
              <a:t>No-Handcuffs</a:t>
            </a:r>
            <a:endParaRPr lang="en-GB" sz="16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87319D-A37D-01F9-90DB-E9750DC68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55328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633" y="1072353"/>
            <a:ext cx="5534734" cy="90902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Thank you! Questions?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EAC72B-A45F-403A-4180-38E81A2E6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79" y="4938214"/>
            <a:ext cx="4183123" cy="1558839"/>
          </a:xfrm>
          <a:prstGeom prst="rect">
            <a:avLst/>
          </a:prstGeom>
        </p:spPr>
      </p:pic>
      <p:pic>
        <p:nvPicPr>
          <p:cNvPr id="3" name="Picture 4" descr="https://media.licdn.com/mpr/mpr/shrinknp_400_400/p/7/005/015/053/10de3ec.jpg">
            <a:extLst>
              <a:ext uri="{FF2B5EF4-FFF2-40B4-BE49-F238E27FC236}">
                <a16:creationId xmlns:a16="http://schemas.microsoft.com/office/drawing/2014/main" id="{0A644FD5-44C3-4AB2-A2E7-2586758B0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0"/>
          <a:stretch/>
        </p:blipFill>
        <p:spPr bwMode="auto">
          <a:xfrm>
            <a:off x="8219158" y="3829651"/>
            <a:ext cx="1555054" cy="17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media.licdn.com/mpr/mpr/shrinknp_400_400/p/2/005/092/28f/06a7554.jpg">
            <a:extLst>
              <a:ext uri="{FF2B5EF4-FFF2-40B4-BE49-F238E27FC236}">
                <a16:creationId xmlns:a16="http://schemas.microsoft.com/office/drawing/2014/main" id="{12432872-A458-5A3D-EE29-A5EBA0424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868" y="3826187"/>
            <a:ext cx="1766090" cy="17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25EADB-BD39-2FD9-9D8D-8CF2A9A7164A}"/>
              </a:ext>
            </a:extLst>
          </p:cNvPr>
          <p:cNvSpPr txBox="1"/>
          <p:nvPr/>
        </p:nvSpPr>
        <p:spPr>
          <a:xfrm>
            <a:off x="8135712" y="5605475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Nadine Salman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45640-E339-8929-AF09-795C4DB5B649}"/>
              </a:ext>
            </a:extLst>
          </p:cNvPr>
          <p:cNvSpPr txBox="1"/>
          <p:nvPr/>
        </p:nvSpPr>
        <p:spPr>
          <a:xfrm>
            <a:off x="10192457" y="5592278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Andrea Yeung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798191-082A-FE78-2AB5-A64A22912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  <p:pic>
        <p:nvPicPr>
          <p:cNvPr id="8" name="Picture 2" descr="http://www.thestudentroom.co.uk/w/images/d/dc/Met.jpg">
            <a:extLst>
              <a:ext uri="{FF2B5EF4-FFF2-40B4-BE49-F238E27FC236}">
                <a16:creationId xmlns:a16="http://schemas.microsoft.com/office/drawing/2014/main" id="{04598B07-9FC5-273E-7251-0B480D99E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91" y="3827954"/>
            <a:ext cx="1518211" cy="175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D823048-8539-6AA8-E671-D9A2D13FE1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1" y="2476767"/>
            <a:ext cx="1323304" cy="1904466"/>
          </a:xfrm>
          <a:prstGeom prst="rect">
            <a:avLst/>
          </a:prstGeom>
        </p:spPr>
      </p:pic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14E27847-D684-1776-5A60-5BC2241D7B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24" y="2569715"/>
            <a:ext cx="1718570" cy="17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61259"/>
      </p:ext>
    </p:extLst>
  </p:cSld>
  <p:clrMapOvr>
    <a:masterClrMapping/>
  </p:clrMapOvr>
  <p:transition spd="slow" advTm="4906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3DB7D7-CFAD-4A11-A011-0BE48913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Detecting Lies and Truths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929" y="1984786"/>
            <a:ext cx="11031071" cy="4324574"/>
          </a:xfrm>
        </p:spPr>
        <p:txBody>
          <a:bodyPr>
            <a:normAutofit/>
          </a:bodyPr>
          <a:lstStyle/>
          <a:p>
            <a:r>
              <a:rPr lang="en-GB" dirty="0"/>
              <a:t>People lie often and for various reasons</a:t>
            </a:r>
          </a:p>
          <a:p>
            <a:r>
              <a:rPr lang="en-GB" dirty="0"/>
              <a:t>However, detection rates are ~54%</a:t>
            </a:r>
          </a:p>
          <a:p>
            <a:r>
              <a:rPr lang="en-GB" dirty="0"/>
              <a:t>Bias towards believing others are honest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55770" y="4819270"/>
            <a:ext cx="6202317" cy="119963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definitive cue of lying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Meta-analyses find (inconsistent) clusters of “cues”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9" name="Picture 8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209578B6-A2B9-F29D-24FA-3B3FBED6D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3" r="11172"/>
          <a:stretch/>
        </p:blipFill>
        <p:spPr>
          <a:xfrm>
            <a:off x="779929" y="3755672"/>
            <a:ext cx="3788229" cy="2595209"/>
          </a:xfrm>
          <a:prstGeom prst="rect">
            <a:avLst/>
          </a:prstGeom>
        </p:spPr>
      </p:pic>
      <p:pic>
        <p:nvPicPr>
          <p:cNvPr id="11" name="Picture 10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C4ADFE43-E367-30F6-7076-3E0D05117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1" r="3083"/>
          <a:stretch/>
        </p:blipFill>
        <p:spPr>
          <a:xfrm>
            <a:off x="7092111" y="1589961"/>
            <a:ext cx="4319960" cy="2675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3D3265-71FA-36F5-BAEF-820A407E2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9412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092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465359"/>
                </a:solidFill>
              </a:rPr>
              <a:t>THEORY</a:t>
            </a:r>
          </a:p>
        </p:txBody>
      </p:sp>
      <p:pic>
        <p:nvPicPr>
          <p:cNvPr id="4" name="Picture 4" descr="http://assets.nydailynews.com/polopoly_fs/1.1706607!/img/httpImage/image.jpg_gen/derivatives/article_970/megan-simmo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2096" r="4913"/>
          <a:stretch/>
        </p:blipFill>
        <p:spPr bwMode="auto">
          <a:xfrm>
            <a:off x="457679" y="1854684"/>
            <a:ext cx="1600200" cy="17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jrbang.files.wordpress.com/2012/07/mugshot20n-1-web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25598"/>
          <a:stretch/>
        </p:blipFill>
        <p:spPr bwMode="auto">
          <a:xfrm>
            <a:off x="2328858" y="1854684"/>
            <a:ext cx="1562100" cy="17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.dailymail.co.uk/i/pix/2012/09/15/article-2203682-15060FA0000005DC-382_306x4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2"/>
          <a:stretch/>
        </p:blipFill>
        <p:spPr bwMode="auto">
          <a:xfrm>
            <a:off x="510811" y="4303573"/>
            <a:ext cx="1493935" cy="185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3.bp.blogspot.com/_NGjAHiIdpuQ/TAxpOVE7DAI/AAAAAAAAAwA/VMMH9EZca2M/s1600/293_crawford_mug_lr_0604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" b="11677"/>
          <a:stretch/>
        </p:blipFill>
        <p:spPr bwMode="auto">
          <a:xfrm>
            <a:off x="2446142" y="4303573"/>
            <a:ext cx="1327531" cy="18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2761" y="6196463"/>
            <a:ext cx="294824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Face tattoo = appear guilty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3678" y="1283078"/>
            <a:ext cx="133907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SITUATION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887" y="3652032"/>
            <a:ext cx="323999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Attractiveness = more lenient</a:t>
            </a:r>
          </a:p>
        </p:txBody>
      </p:sp>
      <p:pic>
        <p:nvPicPr>
          <p:cNvPr id="1026" name="Picture 2" descr="http://socialinns.com/wp-content/uploads/2013/08/leonardo-dicaprio-inception-movie-meme-fa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47" y="1958196"/>
            <a:ext cx="1770000" cy="17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298530" y="2494721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Suspiciousness</a:t>
            </a:r>
          </a:p>
        </p:txBody>
      </p:sp>
      <p:pic>
        <p:nvPicPr>
          <p:cNvPr id="1028" name="Picture 4" descr="http://www.postconsumers.com/education/wp-content/uploads/2011/06/tvwatchin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2113" r="7061" b="12452"/>
          <a:stretch/>
        </p:blipFill>
        <p:spPr bwMode="auto">
          <a:xfrm>
            <a:off x="10209491" y="3757273"/>
            <a:ext cx="1788543" cy="13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415731" y="412193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Priming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212896" y="1975449"/>
            <a:ext cx="0" cy="44919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96682" y="1958196"/>
            <a:ext cx="0" cy="455799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3455" t="10117" r="3963" b="6094"/>
          <a:stretch/>
        </p:blipFill>
        <p:spPr>
          <a:xfrm>
            <a:off x="8275633" y="5181795"/>
            <a:ext cx="1685614" cy="15255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240197" y="5544059"/>
            <a:ext cx="15868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False Alarm </a:t>
            </a:r>
          </a:p>
          <a:p>
            <a:pPr algn="ctr"/>
            <a:r>
              <a:rPr lang="en-GB" dirty="0"/>
              <a:t>vs </a:t>
            </a:r>
          </a:p>
          <a:p>
            <a:pPr algn="ctr"/>
            <a:r>
              <a:rPr lang="en-GB" dirty="0"/>
              <a:t>Miss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0088" y="4015444"/>
            <a:ext cx="1786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</a:t>
            </a:r>
            <a:r>
              <a:rPr lang="en-GB" sz="1200" dirty="0" err="1"/>
              <a:t>Sigall</a:t>
            </a:r>
            <a:r>
              <a:rPr lang="en-GB" sz="1200" dirty="0"/>
              <a:t> &amp; </a:t>
            </a:r>
            <a:r>
              <a:rPr lang="en-GB" sz="1200" dirty="0" err="1"/>
              <a:t>Ostrove</a:t>
            </a:r>
            <a:r>
              <a:rPr lang="en-GB" sz="1200" dirty="0"/>
              <a:t>, 1975)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55383" y="6565795"/>
            <a:ext cx="1786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(Funk &amp; </a:t>
            </a:r>
            <a:r>
              <a:rPr lang="en-GB" sz="1200" dirty="0" err="1"/>
              <a:t>Todorov</a:t>
            </a:r>
            <a:r>
              <a:rPr lang="en-GB" sz="1200" dirty="0"/>
              <a:t>, 2013)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37427" y="2917420"/>
            <a:ext cx="2039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(Levine &amp; McCornack,1991)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39390" y="6409773"/>
            <a:ext cx="21884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(Schulz-</a:t>
            </a:r>
            <a:r>
              <a:rPr lang="en-GB" sz="1100" dirty="0" err="1"/>
              <a:t>Hardt</a:t>
            </a:r>
            <a:r>
              <a:rPr lang="en-GB" sz="1100" dirty="0"/>
              <a:t> &amp; </a:t>
            </a:r>
            <a:r>
              <a:rPr lang="en-GB" sz="1100" dirty="0" err="1"/>
              <a:t>Kohnken</a:t>
            </a:r>
            <a:r>
              <a:rPr lang="en-GB" sz="1100" dirty="0"/>
              <a:t>, 2000)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20411" y="4521061"/>
            <a:ext cx="22397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(Levine, </a:t>
            </a:r>
            <a:r>
              <a:rPr lang="en-GB" sz="1100" dirty="0" err="1"/>
              <a:t>Serota</a:t>
            </a:r>
            <a:r>
              <a:rPr lang="en-GB" sz="1100" dirty="0"/>
              <a:t> &amp; Shulman, 2010)</a:t>
            </a:r>
          </a:p>
        </p:txBody>
      </p:sp>
      <p:sp>
        <p:nvSpPr>
          <p:cNvPr id="20" name="Rectangle 19"/>
          <p:cNvSpPr/>
          <p:nvPr/>
        </p:nvSpPr>
        <p:spPr>
          <a:xfrm rot="19073865">
            <a:off x="7433370" y="3614733"/>
            <a:ext cx="5231935" cy="830997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5000"/>
              </a:srgbClr>
            </a:outerShdw>
            <a:softEdge rad="317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EXPECTATIONS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89499" y="1852836"/>
            <a:ext cx="4037098" cy="498811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9371759">
            <a:off x="-104910" y="3643743"/>
            <a:ext cx="4447051" cy="923330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5000"/>
              </a:srgbClr>
            </a:outerShdw>
            <a:softEdge rad="317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PERMANENT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322" y="1809518"/>
            <a:ext cx="4016540" cy="498811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9474088" y="1266596"/>
            <a:ext cx="133907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JUDGE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16891" y="1320416"/>
            <a:ext cx="121203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SUSPECT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293911" y="1968062"/>
            <a:ext cx="3619829" cy="4713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2400" dirty="0">
                <a:solidFill>
                  <a:srgbClr val="C00000"/>
                </a:solidFill>
              </a:rPr>
              <a:t>CIRCUMSTANTIAL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2400" dirty="0">
              <a:solidFill>
                <a:srgbClr val="C00000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2400" dirty="0">
              <a:solidFill>
                <a:srgbClr val="C00000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2400" dirty="0">
              <a:solidFill>
                <a:srgbClr val="C00000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dirty="0">
              <a:solidFill>
                <a:srgbClr val="C00000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dirty="0">
              <a:solidFill>
                <a:srgbClr val="C00000"/>
              </a:solidFill>
            </a:endParaRPr>
          </a:p>
          <a:p>
            <a:r>
              <a:rPr lang="en-GB" dirty="0"/>
              <a:t>Factors that are not due to either individual differences or experience/instructions.</a:t>
            </a:r>
          </a:p>
          <a:p>
            <a:endParaRPr lang="en-GB" dirty="0"/>
          </a:p>
          <a:p>
            <a:r>
              <a:rPr lang="en-GB" dirty="0"/>
              <a:t>How does the setting affect veracity decisions?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1341" y="2632977"/>
            <a:ext cx="3449955" cy="17249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B92295-2A24-26CD-ED81-1EA45D1997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413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2" grpId="0"/>
      <p:bldP spid="13" grpId="0"/>
      <p:bldP spid="15" grpId="0"/>
      <p:bldP spid="18" grpId="0"/>
      <p:bldP spid="22" grpId="0"/>
      <p:bldP spid="23" grpId="0"/>
      <p:bldP spid="19" grpId="0"/>
      <p:bldP spid="21" grpId="0"/>
      <p:bldP spid="20" grpId="0" animBg="1"/>
      <p:bldP spid="27" grpId="0" animBg="1"/>
      <p:bldP spid="11" grpId="0" animBg="1"/>
      <p:bldP spid="24" grpId="0" animBg="1"/>
      <p:bldP spid="28" grpId="0" animBg="1"/>
      <p:bldP spid="29" grpId="0" animBg="1"/>
      <p:bldP spid="3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31421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465359"/>
                </a:solidFill>
              </a:rPr>
              <a:t>PRESENT STUDY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2333" y="5913586"/>
            <a:ext cx="3223509" cy="7455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144000" rtlCol="0">
            <a:spAutoFit/>
          </a:bodyPr>
          <a:lstStyle/>
          <a:p>
            <a:pPr algn="ctr"/>
            <a:r>
              <a:rPr lang="en-GB" b="1" dirty="0"/>
              <a:t>AIM</a:t>
            </a:r>
            <a:r>
              <a:rPr lang="en-GB" dirty="0"/>
              <a:t>: Do handcuffs affect veracity judgements?</a:t>
            </a:r>
          </a:p>
        </p:txBody>
      </p:sp>
      <p:pic>
        <p:nvPicPr>
          <p:cNvPr id="5" name="Picture 2" descr="http://img2.wikia.nocookie.net/__cb20121126132619/callofduty/images/thumb/0/06/Raul%27s_Interrogation_BOII.png/800px-Raul%27s_Interrogation_BOI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1" t="11884" r="22778" b="7035"/>
          <a:stretch/>
        </p:blipFill>
        <p:spPr bwMode="auto">
          <a:xfrm>
            <a:off x="1085193" y="2030160"/>
            <a:ext cx="2951947" cy="250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3/32/Human-Hands-Front-Bac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1" b="99628" l="9901" r="91337">
                        <a14:foregroundMark x1="71535" y1="53160" x2="71535" y2="53160"/>
                        <a14:foregroundMark x1="75743" y1="70260" x2="75743" y2="70260"/>
                        <a14:foregroundMark x1="79455" y1="88848" x2="79455" y2="88848"/>
                        <a14:foregroundMark x1="21287" y1="98513" x2="21287" y2="98513"/>
                        <a14:foregroundMark x1="23762" y1="8550" x2="23762" y2="8550"/>
                        <a14:foregroundMark x1="11386" y1="28996" x2="11386" y2="28996"/>
                        <a14:foregroundMark x1="91584" y1="31599" x2="91584" y2="31599"/>
                        <a14:foregroundMark x1="78218" y1="7063" x2="78218" y2="7063"/>
                        <a14:foregroundMark x1="71287" y1="99628" x2="71287" y2="99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32" b="15551"/>
          <a:stretch/>
        </p:blipFill>
        <p:spPr bwMode="auto">
          <a:xfrm flipV="1">
            <a:off x="2905810" y="4902511"/>
            <a:ext cx="1679045" cy="88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alicom.net/img_productos/8132131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455" b="69919" l="7423" r="93196">
                        <a14:foregroundMark x1="74227" y1="32249" x2="74227" y2="32249"/>
                        <a14:foregroundMark x1="90722" y1="34959" x2="90722" y2="34959"/>
                        <a14:foregroundMark x1="93608" y1="46070" x2="93608" y2="46070"/>
                        <a14:foregroundMark x1="18969" y1="69919" x2="18969" y2="69919"/>
                        <a14:foregroundMark x1="9072" y1="59892" x2="9072" y2="59892"/>
                        <a14:foregroundMark x1="7423" y1="47154" x2="7423" y2="47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9" t="24651" r="3840" b="25946"/>
          <a:stretch/>
        </p:blipFill>
        <p:spPr bwMode="auto">
          <a:xfrm>
            <a:off x="577859" y="4914179"/>
            <a:ext cx="1675244" cy="68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-Up Arrow 7"/>
          <p:cNvSpPr/>
          <p:nvPr/>
        </p:nvSpPr>
        <p:spPr>
          <a:xfrm rot="13453364">
            <a:off x="2321627" y="4638791"/>
            <a:ext cx="624923" cy="633708"/>
          </a:xfrm>
          <a:prstGeom prst="leftUpArrow">
            <a:avLst>
              <a:gd name="adj1" fmla="val 4630"/>
              <a:gd name="adj2" fmla="val 12963"/>
              <a:gd name="adj3" fmla="val 194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4706348" y="2074689"/>
            <a:ext cx="0" cy="44919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15050" y="2323189"/>
            <a:ext cx="6969716" cy="3810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92000"/>
            </a:pPr>
            <a:r>
              <a:rPr lang="en-GB" dirty="0">
                <a:solidFill>
                  <a:srgbClr val="C00000"/>
                </a:solidFill>
              </a:rPr>
              <a:t>REASONING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92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D3D3D"/>
                </a:solidFill>
              </a:rPr>
              <a:t>Liars show reduced movement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92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3D3D3D"/>
                </a:solidFill>
              </a:rPr>
              <a:t>Restricting motion makes it harder to present yourself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92000"/>
              <a:buFont typeface="Wingdings" panose="05000000000000000000" pitchFamily="2" charset="2"/>
              <a:buChar char="§"/>
            </a:pPr>
            <a:endParaRPr lang="en-GB" sz="1200" dirty="0">
              <a:solidFill>
                <a:srgbClr val="3D3D3D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92000"/>
            </a:pPr>
            <a:r>
              <a:rPr lang="en-GB" dirty="0">
                <a:solidFill>
                  <a:srgbClr val="C00000"/>
                </a:solidFill>
              </a:rPr>
              <a:t>PREDICTIONS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92000"/>
            </a:pPr>
            <a:r>
              <a:rPr lang="en-GB" b="1" dirty="0">
                <a:solidFill>
                  <a:srgbClr val="C00000"/>
                </a:solidFill>
              </a:rPr>
              <a:t>H1 </a:t>
            </a:r>
            <a:r>
              <a:rPr lang="en-GB" dirty="0">
                <a:solidFill>
                  <a:schemeClr val="tx2"/>
                </a:solidFill>
              </a:rPr>
              <a:t>Handcuffing people will make discriminating liar and truth tellers more difficult (</a:t>
            </a:r>
            <a:r>
              <a:rPr lang="en-GB" b="1" dirty="0">
                <a:solidFill>
                  <a:schemeClr val="tx2"/>
                </a:solidFill>
              </a:rPr>
              <a:t>lower accuracy</a:t>
            </a:r>
            <a:r>
              <a:rPr lang="en-GB" dirty="0">
                <a:solidFill>
                  <a:schemeClr val="tx2"/>
                </a:solidFill>
              </a:rPr>
              <a:t>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92000"/>
            </a:pPr>
            <a:r>
              <a:rPr lang="en-GB" b="1" dirty="0">
                <a:solidFill>
                  <a:srgbClr val="C00000"/>
                </a:solidFill>
              </a:rPr>
              <a:t>H2 </a:t>
            </a:r>
            <a:r>
              <a:rPr lang="en-GB" dirty="0">
                <a:solidFill>
                  <a:schemeClr val="tx2"/>
                </a:solidFill>
              </a:rPr>
              <a:t>Handcuffs bias perception of the suspect (</a:t>
            </a:r>
            <a:r>
              <a:rPr lang="en-GB" b="1" dirty="0">
                <a:solidFill>
                  <a:schemeClr val="tx2"/>
                </a:solidFill>
              </a:rPr>
              <a:t>reduced truth-bias</a:t>
            </a:r>
            <a:r>
              <a:rPr lang="en-GB" dirty="0">
                <a:solidFill>
                  <a:schemeClr val="tx2"/>
                </a:solidFill>
              </a:rPr>
              <a:t>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92000"/>
            </a:pPr>
            <a:r>
              <a:rPr lang="en-GB" b="1" dirty="0">
                <a:solidFill>
                  <a:srgbClr val="C00000"/>
                </a:solidFill>
              </a:rPr>
              <a:t>H3 </a:t>
            </a:r>
            <a:r>
              <a:rPr lang="en-GB" dirty="0">
                <a:solidFill>
                  <a:schemeClr val="tx2"/>
                </a:solidFill>
              </a:rPr>
              <a:t>Suspiciousness will differ between police and laypersons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92000"/>
            </a:pPr>
            <a:r>
              <a:rPr lang="en-GB" b="1" dirty="0">
                <a:solidFill>
                  <a:srgbClr val="C00000"/>
                </a:solidFill>
              </a:rPr>
              <a:t>H4 </a:t>
            </a:r>
            <a:r>
              <a:rPr lang="en-GB" dirty="0">
                <a:solidFill>
                  <a:schemeClr val="tx2"/>
                </a:solidFill>
              </a:rPr>
              <a:t>Police Officers will be </a:t>
            </a:r>
            <a:r>
              <a:rPr lang="en-GB" b="1" dirty="0">
                <a:solidFill>
                  <a:schemeClr val="tx2"/>
                </a:solidFill>
              </a:rPr>
              <a:t>more confident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13C23-6161-833E-7131-D2C2848457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657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8674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465359"/>
                </a:solidFill>
              </a:rPr>
              <a:t>PART 1 </a:t>
            </a:r>
          </a:p>
        </p:txBody>
      </p:sp>
      <p:pic>
        <p:nvPicPr>
          <p:cNvPr id="1026" name="Picture 2" descr="http://www.storyboardquick.com/wp-content/uploads/2010/08/manvideo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5" y="2233429"/>
            <a:ext cx="4928304" cy="39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5989" y="1315358"/>
            <a:ext cx="212348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VIDEO CREATION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17" y="2233430"/>
            <a:ext cx="5153183" cy="3942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1110BF-D15F-1D24-D9C9-AC6C1E490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6668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10871"/>
            <a:ext cx="11029615" cy="4848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D83C3C"/>
                </a:solidFill>
                <a:cs typeface="Arial" pitchFamily="34" charset="0"/>
              </a:rPr>
              <a:t>Participants</a:t>
            </a:r>
          </a:p>
          <a:p>
            <a:pPr marL="0" indent="0">
              <a:buNone/>
            </a:pPr>
            <a:r>
              <a:rPr lang="en-GB" sz="1600" i="1" dirty="0">
                <a:solidFill>
                  <a:srgbClr val="D83C3C"/>
                </a:solidFill>
                <a:cs typeface="Arial" pitchFamily="34" charset="0"/>
              </a:rPr>
              <a:t>-suspects</a:t>
            </a:r>
          </a:p>
          <a:p>
            <a:r>
              <a:rPr lang="en-GB" i="1" dirty="0"/>
              <a:t>N </a:t>
            </a:r>
            <a:r>
              <a:rPr lang="en-GB" dirty="0"/>
              <a:t>= 19 “suspects”</a:t>
            </a:r>
          </a:p>
          <a:p>
            <a:pPr marL="0" indent="0">
              <a:buNone/>
            </a:pPr>
            <a:r>
              <a:rPr lang="en-GB" sz="1600" i="1" dirty="0">
                <a:solidFill>
                  <a:srgbClr val="C00000"/>
                </a:solidFill>
              </a:rPr>
              <a:t>-interrogator</a:t>
            </a:r>
            <a:endParaRPr lang="en-GB" i="1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One interrogator (35 y, male); Police Officer, trained in interrogations.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D83C3C"/>
                </a:solidFill>
                <a:cs typeface="Arial" pitchFamily="34" charset="0"/>
              </a:rPr>
              <a:t>Design</a:t>
            </a:r>
            <a:r>
              <a:rPr lang="en-GB" dirty="0">
                <a:solidFill>
                  <a:srgbClr val="D83C3C"/>
                </a:solidFill>
                <a:cs typeface="Arial" pitchFamily="34" charset="0"/>
              </a:rPr>
              <a:t> </a:t>
            </a:r>
          </a:p>
          <a:p>
            <a:r>
              <a:rPr lang="en-GB" dirty="0"/>
              <a:t>2 x 2 mixed</a:t>
            </a:r>
          </a:p>
          <a:p>
            <a:pPr lvl="1"/>
            <a:r>
              <a:rPr lang="en-GB" dirty="0"/>
              <a:t>between: Restraint (Handcuffs vs. No-Handcuffs)</a:t>
            </a:r>
          </a:p>
          <a:p>
            <a:pPr lvl="1"/>
            <a:r>
              <a:rPr lang="en-GB" dirty="0"/>
              <a:t>within:  Veracity (Lie or Truth)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1192" y="702156"/>
            <a:ext cx="11029616" cy="522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>
                <a:solidFill>
                  <a:srgbClr val="465359"/>
                </a:solidFill>
              </a:rPr>
              <a:t>Method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5519" y="1315359"/>
            <a:ext cx="120097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/>
              <a:t>SUSPECTS</a:t>
            </a:r>
          </a:p>
        </p:txBody>
      </p:sp>
      <p:pic>
        <p:nvPicPr>
          <p:cNvPr id="6" name="Picture 4" descr="http://upload.wikimedia.org/wikipedia/commons/3/32/Human-Hands-Front-Bac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91" b="99628" l="9901" r="91337">
                        <a14:foregroundMark x1="71535" y1="53160" x2="71535" y2="53160"/>
                        <a14:foregroundMark x1="75743" y1="70260" x2="75743" y2="70260"/>
                        <a14:foregroundMark x1="79455" y1="88848" x2="79455" y2="88848"/>
                        <a14:foregroundMark x1="21287" y1="98513" x2="21287" y2="98513"/>
                        <a14:foregroundMark x1="23762" y1="8550" x2="23762" y2="8550"/>
                        <a14:foregroundMark x1="11386" y1="28996" x2="11386" y2="28996"/>
                        <a14:foregroundMark x1="91584" y1="31599" x2="91584" y2="31599"/>
                        <a14:foregroundMark x1="78218" y1="7063" x2="78218" y2="7063"/>
                        <a14:foregroundMark x1="71287" y1="99628" x2="71287" y2="99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32" b="15551"/>
          <a:stretch/>
        </p:blipFill>
        <p:spPr bwMode="auto">
          <a:xfrm flipV="1">
            <a:off x="8875405" y="5393375"/>
            <a:ext cx="2307163" cy="122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alicom.net/img_productos/8132131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455" b="69919" l="7423" r="93196">
                        <a14:foregroundMark x1="74227" y1="32249" x2="74227" y2="32249"/>
                        <a14:foregroundMark x1="90722" y1="34959" x2="90722" y2="34959"/>
                        <a14:foregroundMark x1="93608" y1="46070" x2="93608" y2="46070"/>
                        <a14:foregroundMark x1="18969" y1="69919" x2="18969" y2="69919"/>
                        <a14:foregroundMark x1="9072" y1="59892" x2="9072" y2="59892"/>
                        <a14:foregroundMark x1="7423" y1="47154" x2="7423" y2="47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9" t="24651" r="3840" b="25946"/>
          <a:stretch/>
        </p:blipFill>
        <p:spPr bwMode="auto">
          <a:xfrm>
            <a:off x="8684059" y="2628404"/>
            <a:ext cx="2689856" cy="10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59145" y="4142143"/>
            <a:ext cx="939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VS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41FA0F-0245-5B44-F0CD-D552FC48D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39985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32980" y="4432421"/>
            <a:ext cx="11346158" cy="1994259"/>
          </a:xfrm>
          <a:prstGeom prst="roundRect">
            <a:avLst/>
          </a:prstGeom>
          <a:solidFill>
            <a:schemeClr val="accent2">
              <a:alpha val="3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2279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465359"/>
                </a:solidFill>
              </a:rPr>
              <a:t>Method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57" y="4747325"/>
            <a:ext cx="1171405" cy="1229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98" y="4862731"/>
            <a:ext cx="664901" cy="919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37" y="4747325"/>
            <a:ext cx="1171405" cy="1229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53" y="4860790"/>
            <a:ext cx="664901" cy="919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30" y="4654423"/>
            <a:ext cx="1820122" cy="1352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65" y="4654423"/>
            <a:ext cx="1796666" cy="1335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60" y="4654423"/>
            <a:ext cx="1810486" cy="1345537"/>
          </a:xfrm>
          <a:prstGeom prst="rect">
            <a:avLst/>
          </a:prstGeom>
        </p:spPr>
      </p:pic>
      <p:sp>
        <p:nvSpPr>
          <p:cNvPr id="12" name="Chevron 11"/>
          <p:cNvSpPr/>
          <p:nvPr/>
        </p:nvSpPr>
        <p:spPr>
          <a:xfrm>
            <a:off x="2244459" y="5104068"/>
            <a:ext cx="329713" cy="542225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025733" y="5104068"/>
            <a:ext cx="329713" cy="542225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701115" y="5104068"/>
            <a:ext cx="329713" cy="542225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9242317" y="5104068"/>
            <a:ext cx="329713" cy="542225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 rot="18889187">
            <a:off x="2610677" y="5124127"/>
            <a:ext cx="12681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18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Calibri Light" panose="020F0302020204030204" pitchFamily="34" charset="0"/>
              </a:rPr>
              <a:t>MODIFIED</a:t>
            </a:r>
          </a:p>
        </p:txBody>
      </p:sp>
      <p:sp>
        <p:nvSpPr>
          <p:cNvPr id="48" name="Round Same Side Corner Rectangle 47"/>
          <p:cNvSpPr/>
          <p:nvPr/>
        </p:nvSpPr>
        <p:spPr>
          <a:xfrm rot="16200000">
            <a:off x="-119456" y="5322105"/>
            <a:ext cx="1489382" cy="3600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RECORDED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26458" y="6040424"/>
            <a:ext cx="67678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Initial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41531" y="6039693"/>
            <a:ext cx="172034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err="1"/>
              <a:t>Pos</a:t>
            </a:r>
            <a:r>
              <a:rPr lang="en-GB" sz="1600" dirty="0"/>
              <a:t>/Neutral/</a:t>
            </a:r>
            <a:r>
              <a:rPr lang="en-GB" sz="1600" dirty="0" err="1"/>
              <a:t>Neg</a:t>
            </a:r>
            <a:endParaRPr lang="en-GB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10301571" y="6048554"/>
            <a:ext cx="60465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Final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42735" y="6022636"/>
            <a:ext cx="56938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Real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03834" y="6022636"/>
            <a:ext cx="90120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Half Alt.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30621" y="1833696"/>
            <a:ext cx="11029615" cy="248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dirty="0">
                <a:solidFill>
                  <a:srgbClr val="D83C3C"/>
                </a:solidFill>
                <a:cs typeface="Arial" pitchFamily="34" charset="0"/>
              </a:rPr>
              <a:t>Procedure </a:t>
            </a:r>
          </a:p>
          <a:p>
            <a:pPr algn="just"/>
            <a:r>
              <a:rPr lang="en-GB" dirty="0">
                <a:cs typeface="Arial" pitchFamily="34" charset="0"/>
              </a:rPr>
              <a:t>4 question Mach. questionnaire (2 lies, 2 truths) </a:t>
            </a:r>
          </a:p>
          <a:p>
            <a:pPr lvl="1" algn="just"/>
            <a:r>
              <a:rPr lang="en-GB" dirty="0">
                <a:cs typeface="Arial" pitchFamily="34" charset="0"/>
              </a:rPr>
              <a:t>Q1. “The best way to handle people is to tell them what they want to hear” </a:t>
            </a:r>
            <a:endParaRPr lang="en-GB" sz="1000" dirty="0">
              <a:cs typeface="Arial" pitchFamily="34" charset="0"/>
            </a:endParaRPr>
          </a:p>
          <a:p>
            <a:pPr algn="just"/>
            <a:r>
              <a:rPr lang="en-GB" dirty="0">
                <a:cs typeface="Arial" pitchFamily="34" charset="0"/>
              </a:rPr>
              <a:t>2 answers were randomly altered</a:t>
            </a:r>
          </a:p>
          <a:p>
            <a:pPr algn="just"/>
            <a:r>
              <a:rPr lang="en-GB" dirty="0">
                <a:cs typeface="Arial" pitchFamily="34" charset="0"/>
              </a:rPr>
              <a:t>The new answers where given to the interrogator</a:t>
            </a:r>
          </a:p>
          <a:p>
            <a:pPr algn="just"/>
            <a:r>
              <a:rPr lang="en-GB" dirty="0">
                <a:cs typeface="Arial" pitchFamily="34" charset="0"/>
              </a:rPr>
              <a:t>The interrogator probed (positive/neutral/negative) the “suspects” </a:t>
            </a:r>
          </a:p>
          <a:p>
            <a:pPr algn="just"/>
            <a:r>
              <a:rPr lang="en-GB" dirty="0">
                <a:cs typeface="Arial" pitchFamily="34" charset="0"/>
              </a:rPr>
              <a:t>Half of the suspects were interrogated while being handcuffed.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79673" y="1315359"/>
            <a:ext cx="103265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/>
              <a:t>ACTORS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290FC-2404-5EAF-CCAF-B66B762E9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936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85" y="1915639"/>
            <a:ext cx="10064346" cy="2248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D83C3C"/>
                </a:solidFill>
                <a:cs typeface="Arial" pitchFamily="34" charset="0"/>
              </a:rPr>
              <a:t>Stimuli Creation</a:t>
            </a:r>
          </a:p>
          <a:p>
            <a:r>
              <a:rPr lang="en-US" dirty="0">
                <a:cs typeface="Arial" pitchFamily="34" charset="0"/>
              </a:rPr>
              <a:t>16 videos were created</a:t>
            </a:r>
          </a:p>
          <a:p>
            <a:r>
              <a:rPr lang="en-US" dirty="0">
                <a:cs typeface="Arial" pitchFamily="34" charset="0"/>
              </a:rPr>
              <a:t>8 (4 lies, 4 truths) with Suspects in Handcuffs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No-Handcuffs</a:t>
            </a:r>
            <a:endParaRPr lang="en-US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1192" y="764909"/>
            <a:ext cx="11029616" cy="48130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>
                <a:solidFill>
                  <a:srgbClr val="465359"/>
                </a:solidFill>
              </a:rPr>
              <a:t>Method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21" y="4269183"/>
            <a:ext cx="2464736" cy="1924874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/>
          <a:stretch/>
        </p:blipFill>
        <p:spPr bwMode="auto">
          <a:xfrm>
            <a:off x="7279436" y="4237550"/>
            <a:ext cx="2503296" cy="195925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11692" y="6333738"/>
            <a:ext cx="3562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“Suspect” in the </a:t>
            </a:r>
            <a:r>
              <a:rPr lang="en-GB" sz="1600" b="1" dirty="0">
                <a:solidFill>
                  <a:schemeClr val="accent2"/>
                </a:solidFill>
              </a:rPr>
              <a:t>Handcuffs</a:t>
            </a:r>
            <a:r>
              <a:rPr lang="en-GB" sz="1600" dirty="0"/>
              <a:t> condition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4840" y="6333738"/>
            <a:ext cx="3932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“Suspect” in the </a:t>
            </a:r>
            <a:r>
              <a:rPr lang="en-GB" sz="1600" b="1" dirty="0">
                <a:solidFill>
                  <a:schemeClr val="accent2"/>
                </a:solidFill>
              </a:rPr>
              <a:t>No-Handcuffs</a:t>
            </a:r>
            <a:r>
              <a:rPr lang="en-GB" sz="1600" dirty="0"/>
              <a:t> condition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2456" y="4833313"/>
            <a:ext cx="939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VS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79673" y="1293176"/>
            <a:ext cx="120097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SUSPECTS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3E62BA-C247-2EDD-247B-27D39AAA7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711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1192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>
                <a:solidFill>
                  <a:srgbClr val="465359"/>
                </a:solidFill>
              </a:rPr>
              <a:t>Results</a:t>
            </a:r>
          </a:p>
          <a:p>
            <a:pPr algn="ctr"/>
            <a:endParaRPr lang="en-GB" dirty="0">
              <a:solidFill>
                <a:srgbClr val="46535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1626" y="1348658"/>
            <a:ext cx="270875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/>
              <a:t>SUSPECTS SELF-RATINGS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3" y="2520834"/>
            <a:ext cx="11029616" cy="233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dirty="0">
                <a:solidFill>
                  <a:srgbClr val="D83C3C"/>
                </a:solidFill>
                <a:cs typeface="Arial" pitchFamily="34" charset="0"/>
              </a:rPr>
              <a:t>Did Handcuffed suspects feel differently than Non-handcuffed suspects?</a:t>
            </a:r>
          </a:p>
          <a:p>
            <a:r>
              <a:rPr lang="en-US" b="1" dirty="0">
                <a:solidFill>
                  <a:schemeClr val="accent1"/>
                </a:solidFill>
                <a:cs typeface="Arial" pitchFamily="34" charset="0"/>
              </a:rPr>
              <a:t>Discomfort</a:t>
            </a:r>
            <a:r>
              <a:rPr lang="en-US" dirty="0">
                <a:solidFill>
                  <a:schemeClr val="accent1"/>
                </a:solidFill>
                <a:cs typeface="Arial" pitchFamily="34" charset="0"/>
              </a:rPr>
              <a:t>: </a:t>
            </a:r>
            <a:r>
              <a:rPr lang="en-GB" dirty="0">
                <a:solidFill>
                  <a:schemeClr val="accent1"/>
                </a:solidFill>
                <a:cs typeface="Arial" pitchFamily="34" charset="0"/>
              </a:rPr>
              <a:t>Handcuffed suspects felt </a:t>
            </a:r>
            <a:r>
              <a:rPr lang="en-GB" b="1" i="1" dirty="0">
                <a:solidFill>
                  <a:schemeClr val="accent1"/>
                </a:solidFill>
                <a:cs typeface="Arial" pitchFamily="34" charset="0"/>
              </a:rPr>
              <a:t>more</a:t>
            </a:r>
            <a:r>
              <a:rPr lang="en-GB" dirty="0">
                <a:solidFill>
                  <a:schemeClr val="accent1"/>
                </a:solidFill>
                <a:cs typeface="Arial" pitchFamily="34" charset="0"/>
              </a:rPr>
              <a:t> discomfort (small effect; </a:t>
            </a:r>
            <a:r>
              <a:rPr lang="it-IT" dirty="0">
                <a:solidFill>
                  <a:schemeClr val="accent1"/>
                </a:solidFill>
                <a:cs typeface="Arial" pitchFamily="34" charset="0"/>
              </a:rPr>
              <a:t>Δ = 0.16)</a:t>
            </a:r>
            <a:endParaRPr lang="en-US" sz="1400" dirty="0">
              <a:solidFill>
                <a:srgbClr val="D00000"/>
              </a:solidFill>
              <a:cs typeface="Arial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cs typeface="Arial" pitchFamily="34" charset="0"/>
              </a:rPr>
              <a:t>Confidence: </a:t>
            </a:r>
            <a:r>
              <a:rPr lang="en-US" dirty="0">
                <a:solidFill>
                  <a:schemeClr val="accent1"/>
                </a:solidFill>
                <a:cs typeface="Arial" pitchFamily="34" charset="0"/>
              </a:rPr>
              <a:t>Handcuffed suspects felt </a:t>
            </a:r>
            <a:r>
              <a:rPr lang="en-US" b="1" i="1" dirty="0">
                <a:solidFill>
                  <a:schemeClr val="accent1"/>
                </a:solidFill>
                <a:cs typeface="Arial" pitchFamily="34" charset="0"/>
              </a:rPr>
              <a:t>less</a:t>
            </a:r>
            <a:r>
              <a:rPr lang="en-US" dirty="0">
                <a:solidFill>
                  <a:schemeClr val="accent1"/>
                </a:solidFill>
                <a:cs typeface="Arial" pitchFamily="34" charset="0"/>
              </a:rPr>
              <a:t> convincing (moderate effect; </a:t>
            </a:r>
            <a:r>
              <a:rPr lang="it-IT" dirty="0">
                <a:solidFill>
                  <a:schemeClr val="accent1"/>
                </a:solidFill>
                <a:cs typeface="Arial" pitchFamily="34" charset="0"/>
              </a:rPr>
              <a:t>Δ = -0.49</a:t>
            </a:r>
            <a:r>
              <a:rPr lang="en-US" dirty="0">
                <a:solidFill>
                  <a:schemeClr val="accent1"/>
                </a:solidFill>
                <a:cs typeface="Arial" pitchFamily="34" charset="0"/>
              </a:rPr>
              <a:t>)</a:t>
            </a:r>
          </a:p>
          <a:p>
            <a:r>
              <a:rPr lang="en-US" sz="1800" b="1" dirty="0">
                <a:solidFill>
                  <a:schemeClr val="accent1"/>
                </a:solidFill>
                <a:cs typeface="Arial" pitchFamily="34" charset="0"/>
              </a:rPr>
              <a:t>Task difficulty</a:t>
            </a:r>
            <a:r>
              <a:rPr lang="en-US" sz="1800" dirty="0">
                <a:solidFill>
                  <a:schemeClr val="accent1"/>
                </a:solidFill>
                <a:cs typeface="Arial" pitchFamily="34" charset="0"/>
              </a:rPr>
              <a:t>: </a:t>
            </a:r>
            <a:r>
              <a:rPr lang="en-GB" sz="1800" dirty="0">
                <a:solidFill>
                  <a:schemeClr val="accent1"/>
                </a:solidFill>
                <a:cs typeface="Arial" pitchFamily="34" charset="0"/>
              </a:rPr>
              <a:t>Handcuffed suspects felt the Lying Task was </a:t>
            </a:r>
            <a:r>
              <a:rPr lang="en-GB" sz="1800" b="1" i="1" dirty="0">
                <a:solidFill>
                  <a:schemeClr val="accent1"/>
                </a:solidFill>
                <a:cs typeface="Arial" pitchFamily="34" charset="0"/>
              </a:rPr>
              <a:t>more</a:t>
            </a:r>
            <a:r>
              <a:rPr lang="en-GB" sz="1800" dirty="0">
                <a:solidFill>
                  <a:schemeClr val="accent1"/>
                </a:solidFill>
                <a:cs typeface="Arial" pitchFamily="34" charset="0"/>
              </a:rPr>
              <a:t> difficult (moderate effect; </a:t>
            </a:r>
            <a:r>
              <a:rPr lang="it-IT" sz="1800" dirty="0">
                <a:solidFill>
                  <a:schemeClr val="accent1"/>
                </a:solidFill>
                <a:cs typeface="Arial" pitchFamily="34" charset="0"/>
              </a:rPr>
              <a:t>Δ = 0.47)</a:t>
            </a:r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2D8F4-2BBF-3111-54DC-98960589C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6"/>
            <a:ext cx="12192000" cy="585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E991E1-441D-B077-4A63-48B3BF7B33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8" t="11861" r="46" b="2347"/>
          <a:stretch/>
        </p:blipFill>
        <p:spPr bwMode="auto">
          <a:xfrm>
            <a:off x="667653" y="5096207"/>
            <a:ext cx="3201703" cy="1175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274813-CC9F-13EB-AA09-FA4CC11793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2504" b="3401"/>
          <a:stretch/>
        </p:blipFill>
        <p:spPr bwMode="auto">
          <a:xfrm>
            <a:off x="4269988" y="5096207"/>
            <a:ext cx="3401347" cy="1178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6D99CE-EFA3-FF4B-E9F0-006231BCA7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6" t="12250" r="6" b="2762"/>
          <a:stretch/>
        </p:blipFill>
        <p:spPr bwMode="auto">
          <a:xfrm>
            <a:off x="8071967" y="5077257"/>
            <a:ext cx="3285321" cy="1194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98A3A55-5975-72C2-F026-1B874655A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599" y="1690054"/>
            <a:ext cx="1502056" cy="11730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E44ED17-F40F-FE7D-71E8-92740F11A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/>
          <a:stretch/>
        </p:blipFill>
        <p:spPr bwMode="auto">
          <a:xfrm>
            <a:off x="10183438" y="2193774"/>
            <a:ext cx="1525555" cy="119400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03726"/>
      </p:ext>
    </p:extLst>
  </p:cSld>
  <p:clrMapOvr>
    <a:masterClrMapping/>
  </p:clrMapOvr>
  <p:transition spd="slow">
    <p:push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C00000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1_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C00000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3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1CADE4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2502</TotalTime>
  <Words>1113</Words>
  <Application>Microsoft Office PowerPoint</Application>
  <PresentationFormat>Widescreen</PresentationFormat>
  <Paragraphs>193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Bookman Old Style</vt:lpstr>
      <vt:lpstr>Calibri</vt:lpstr>
      <vt:lpstr>Calibri Light</vt:lpstr>
      <vt:lpstr>Corbel</vt:lpstr>
      <vt:lpstr>Gill Sans MT</vt:lpstr>
      <vt:lpstr>Tw Cen MT</vt:lpstr>
      <vt:lpstr>Tw Cen MT Condensed</vt:lpstr>
      <vt:lpstr>Wingdings</vt:lpstr>
      <vt:lpstr>Wingdings 2</vt:lpstr>
      <vt:lpstr>Wingdings 3</vt:lpstr>
      <vt:lpstr>Dividend</vt:lpstr>
      <vt:lpstr>1_Dividend</vt:lpstr>
      <vt:lpstr>Integral</vt:lpstr>
      <vt:lpstr>PowerPoint Presentation</vt:lpstr>
      <vt:lpstr>Detecting Lies and Truths</vt:lpstr>
      <vt:lpstr>THEORY</vt:lpstr>
      <vt:lpstr>PRESENT STUDY</vt:lpstr>
      <vt:lpstr>PART 1 </vt:lpstr>
      <vt:lpstr>PowerPoint Presentation</vt:lpstr>
      <vt:lpstr>Method</vt:lpstr>
      <vt:lpstr>PowerPoint Presentation</vt:lpstr>
      <vt:lpstr>PowerPoint Presentation</vt:lpstr>
      <vt:lpstr>PART 2</vt:lpstr>
      <vt:lpstr>PowerPoint Presentation</vt:lpstr>
      <vt:lpstr>PowerPoint Presentation</vt:lpstr>
      <vt:lpstr>PowerPoint Presentation</vt:lpstr>
      <vt:lpstr>PowerPoint Presentation</vt:lpstr>
      <vt:lpstr>Conclusion</vt:lpstr>
      <vt:lpstr>IMPLICATIONS</vt:lpstr>
      <vt:lpstr>Limitations &amp; considerations</vt:lpstr>
      <vt:lpstr>Future research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MirceaZZ</dc:creator>
  <cp:lastModifiedBy>Zloteanu, Mircea</cp:lastModifiedBy>
  <cp:revision>155</cp:revision>
  <dcterms:created xsi:type="dcterms:W3CDTF">2015-02-04T11:17:56Z</dcterms:created>
  <dcterms:modified xsi:type="dcterms:W3CDTF">2023-04-17T12:08:39Z</dcterms:modified>
</cp:coreProperties>
</file>