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59" r:id="rId3"/>
    <p:sldId id="282" r:id="rId4"/>
    <p:sldId id="260" r:id="rId5"/>
    <p:sldId id="274" r:id="rId6"/>
    <p:sldId id="277" r:id="rId7"/>
    <p:sldId id="289" r:id="rId8"/>
    <p:sldId id="290" r:id="rId9"/>
    <p:sldId id="270" r:id="rId10"/>
    <p:sldId id="272" r:id="rId11"/>
    <p:sldId id="278" r:id="rId12"/>
    <p:sldId id="268" r:id="rId13"/>
    <p:sldId id="276" r:id="rId14"/>
    <p:sldId id="287" r:id="rId15"/>
    <p:sldId id="288" r:id="rId16"/>
    <p:sldId id="261" r:id="rId17"/>
    <p:sldId id="280" r:id="rId18"/>
    <p:sldId id="281" r:id="rId19"/>
    <p:sldId id="284" r:id="rId20"/>
    <p:sldId id="286" r:id="rId21"/>
    <p:sldId id="266" r:id="rId22"/>
    <p:sldId id="273" r:id="rId23"/>
    <p:sldId id="28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26" autoAdjust="0"/>
    <p:restoredTop sz="94696" autoAdjust="0"/>
  </p:normalViewPr>
  <p:slideViewPr>
    <p:cSldViewPr>
      <p:cViewPr>
        <p:scale>
          <a:sx n="60" d="100"/>
          <a:sy n="60" d="100"/>
        </p:scale>
        <p:origin x="536" y="1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60E519-9ED4-4055-8E8D-3378F5823412}" type="datetimeFigureOut">
              <a:rPr lang="en-GB" smtClean="0"/>
              <a:pPr/>
              <a:t>01/06/2021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5F29FA-F2E7-46A7-9AAB-4B24B9C5194D}"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60E519-9ED4-4055-8E8D-3378F5823412}" type="datetimeFigureOut">
              <a:rPr lang="en-GB" smtClean="0"/>
              <a:pPr/>
              <a:t>01/06/2021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5F29FA-F2E7-46A7-9AAB-4B24B9C5194D}"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60E519-9ED4-4055-8E8D-3378F5823412}" type="datetimeFigureOut">
              <a:rPr lang="en-GB" smtClean="0"/>
              <a:pPr/>
              <a:t>01/06/2021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5F29FA-F2E7-46A7-9AAB-4B24B9C5194D}"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60E519-9ED4-4055-8E8D-3378F5823412}" type="datetimeFigureOut">
              <a:rPr lang="en-GB" smtClean="0"/>
              <a:pPr/>
              <a:t>01/06/2021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5F29FA-F2E7-46A7-9AAB-4B24B9C5194D}"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60E519-9ED4-4055-8E8D-3378F5823412}" type="datetimeFigureOut">
              <a:rPr lang="en-GB" smtClean="0"/>
              <a:pPr/>
              <a:t>01/06/2021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5F29FA-F2E7-46A7-9AAB-4B24B9C5194D}"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B60E519-9ED4-4055-8E8D-3378F5823412}" type="datetimeFigureOut">
              <a:rPr lang="en-GB" smtClean="0"/>
              <a:pPr/>
              <a:t>01/06/2021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5F29FA-F2E7-46A7-9AAB-4B24B9C5194D}"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B60E519-9ED4-4055-8E8D-3378F5823412}" type="datetimeFigureOut">
              <a:rPr lang="en-GB" smtClean="0"/>
              <a:pPr/>
              <a:t>01/06/2021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5F29FA-F2E7-46A7-9AAB-4B24B9C5194D}"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B60E519-9ED4-4055-8E8D-3378F5823412}" type="datetimeFigureOut">
              <a:rPr lang="en-GB" smtClean="0"/>
              <a:pPr/>
              <a:t>01/06/2021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5F29FA-F2E7-46A7-9AAB-4B24B9C5194D}"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0E519-9ED4-4055-8E8D-3378F5823412}" type="datetimeFigureOut">
              <a:rPr lang="en-GB" smtClean="0"/>
              <a:pPr/>
              <a:t>01/06/2021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5F29FA-F2E7-46A7-9AAB-4B24B9C5194D}"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60E519-9ED4-4055-8E8D-3378F5823412}" type="datetimeFigureOut">
              <a:rPr lang="en-GB" smtClean="0"/>
              <a:pPr/>
              <a:t>01/06/2021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5F29FA-F2E7-46A7-9AAB-4B24B9C5194D}"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60E519-9ED4-4055-8E8D-3378F5823412}" type="datetimeFigureOut">
              <a:rPr lang="en-GB" smtClean="0"/>
              <a:pPr/>
              <a:t>01/06/2021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5F29FA-F2E7-46A7-9AAB-4B24B9C5194D}"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0E519-9ED4-4055-8E8D-3378F5823412}" type="datetimeFigureOut">
              <a:rPr lang="en-GB" smtClean="0"/>
              <a:pPr/>
              <a:t>01/06/2021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F29FA-F2E7-46A7-9AAB-4B24B9C5194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88640"/>
            <a:ext cx="5040560" cy="2187624"/>
          </a:xfrm>
        </p:spPr>
        <p:txBody>
          <a:bodyPr>
            <a:normAutofit fontScale="90000"/>
          </a:bodyPr>
          <a:lstStyle/>
          <a:p>
            <a:pPr algn="l"/>
            <a:r>
              <a:rPr lang="en-GB" sz="3600" b="1" dirty="0"/>
              <a:t>Issues of Inclusion when Archiving and Displaying Mini-Comics from the </a:t>
            </a:r>
            <a:br>
              <a:rPr lang="en-GB" sz="3600" b="1" dirty="0"/>
            </a:br>
            <a:r>
              <a:rPr lang="en-GB" sz="3600" b="1" dirty="0"/>
              <a:t>Les Coleman Collection</a:t>
            </a:r>
            <a:endParaRPr lang="en-GB" sz="3600" dirty="0"/>
          </a:p>
        </p:txBody>
      </p:sp>
      <p:sp>
        <p:nvSpPr>
          <p:cNvPr id="3" name="Subtitle 2"/>
          <p:cNvSpPr>
            <a:spLocks noGrp="1"/>
          </p:cNvSpPr>
          <p:nvPr>
            <p:ph type="subTitle" idx="1"/>
          </p:nvPr>
        </p:nvSpPr>
        <p:spPr>
          <a:xfrm>
            <a:off x="179512" y="2348880"/>
            <a:ext cx="5112568" cy="2232248"/>
          </a:xfrm>
        </p:spPr>
        <p:txBody>
          <a:bodyPr>
            <a:noAutofit/>
          </a:bodyPr>
          <a:lstStyle/>
          <a:p>
            <a:pPr algn="l"/>
            <a:r>
              <a:rPr lang="en-GB" sz="2000" dirty="0">
                <a:solidFill>
                  <a:schemeClr val="tx1"/>
                </a:solidFill>
              </a:rPr>
              <a:t>Ian Horton</a:t>
            </a:r>
          </a:p>
          <a:p>
            <a:pPr algn="l"/>
            <a:r>
              <a:rPr lang="en-GB" sz="2000" dirty="0">
                <a:solidFill>
                  <a:schemeClr val="tx1"/>
                </a:solidFill>
              </a:rPr>
              <a:t>London College of Communication, </a:t>
            </a:r>
          </a:p>
          <a:p>
            <a:pPr algn="l"/>
            <a:r>
              <a:rPr lang="en-GB" sz="2000" dirty="0">
                <a:solidFill>
                  <a:schemeClr val="tx1"/>
                </a:solidFill>
              </a:rPr>
              <a:t>University of the Arts London</a:t>
            </a:r>
          </a:p>
          <a:p>
            <a:pPr algn="l"/>
            <a:endParaRPr lang="en-GB" sz="2000" dirty="0">
              <a:solidFill>
                <a:schemeClr val="tx1"/>
              </a:solidFill>
            </a:endParaRPr>
          </a:p>
          <a:p>
            <a:pPr algn="l"/>
            <a:r>
              <a:rPr lang="en-GB" sz="2000" dirty="0">
                <a:solidFill>
                  <a:schemeClr val="tx1"/>
                </a:solidFill>
              </a:rPr>
              <a:t>John </a:t>
            </a:r>
            <a:r>
              <a:rPr lang="en-GB" sz="2000" dirty="0" err="1">
                <a:solidFill>
                  <a:schemeClr val="tx1"/>
                </a:solidFill>
              </a:rPr>
              <a:t>Miers</a:t>
            </a:r>
            <a:r>
              <a:rPr lang="en-GB" sz="2000" dirty="0">
                <a:solidFill>
                  <a:schemeClr val="tx1"/>
                </a:solidFill>
              </a:rPr>
              <a:t> </a:t>
            </a:r>
          </a:p>
          <a:p>
            <a:pPr algn="l"/>
            <a:r>
              <a:rPr lang="en-GB" sz="2000" dirty="0">
                <a:solidFill>
                  <a:schemeClr val="tx1"/>
                </a:solidFill>
              </a:rPr>
              <a:t>Kingston School of Art</a:t>
            </a:r>
          </a:p>
        </p:txBody>
      </p:sp>
      <p:pic>
        <p:nvPicPr>
          <p:cNvPr id="7" name="Picture 6" descr="IMG_20190703_171607692.jpg"/>
          <p:cNvPicPr>
            <a:picLocks noChangeAspect="1"/>
          </p:cNvPicPr>
          <p:nvPr/>
        </p:nvPicPr>
        <p:blipFill>
          <a:blip r:embed="rId2" cstate="print">
            <a:lum contrast="30000"/>
          </a:blip>
          <a:srcRect t="5363" b="4992"/>
          <a:stretch>
            <a:fillRect/>
          </a:stretch>
        </p:blipFill>
        <p:spPr>
          <a:xfrm>
            <a:off x="5280759" y="548680"/>
            <a:ext cx="3569493" cy="5688632"/>
          </a:xfrm>
          <a:prstGeom prst="rect">
            <a:avLst/>
          </a:prstGeom>
        </p:spPr>
      </p:pic>
      <p:grpSp>
        <p:nvGrpSpPr>
          <p:cNvPr id="10" name="Group 9">
            <a:extLst>
              <a:ext uri="{FF2B5EF4-FFF2-40B4-BE49-F238E27FC236}">
                <a16:creationId xmlns:a16="http://schemas.microsoft.com/office/drawing/2014/main" id="{93C304E0-DAC0-49BB-B481-83E72CA52848}"/>
              </a:ext>
            </a:extLst>
          </p:cNvPr>
          <p:cNvGrpSpPr/>
          <p:nvPr/>
        </p:nvGrpSpPr>
        <p:grpSpPr>
          <a:xfrm>
            <a:off x="293748" y="4481737"/>
            <a:ext cx="2202855" cy="2067852"/>
            <a:chOff x="280913" y="4626270"/>
            <a:chExt cx="1869640" cy="1755058"/>
          </a:xfrm>
        </p:grpSpPr>
        <p:pic>
          <p:nvPicPr>
            <p:cNvPr id="4" name="Picture 3" descr="CoRH-Logo-v4_Logo-WB-copy-2-632x323_INVERTED.png">
              <a:extLst>
                <a:ext uri="{FF2B5EF4-FFF2-40B4-BE49-F238E27FC236}">
                  <a16:creationId xmlns:a16="http://schemas.microsoft.com/office/drawing/2014/main" id="{3AB0D1F6-B87E-4252-ADCA-4A1565EC900A}"/>
                </a:ext>
              </a:extLst>
            </p:cNvPr>
            <p:cNvPicPr>
              <a:picLocks noChangeAspect="1"/>
            </p:cNvPicPr>
            <p:nvPr/>
          </p:nvPicPr>
          <p:blipFill>
            <a:blip r:embed="rId3" cstate="print"/>
            <a:stretch>
              <a:fillRect/>
            </a:stretch>
          </p:blipFill>
          <p:spPr>
            <a:xfrm>
              <a:off x="280913" y="5425800"/>
              <a:ext cx="1869640" cy="955528"/>
            </a:xfrm>
            <a:prstGeom prst="rect">
              <a:avLst/>
            </a:prstGeom>
          </p:spPr>
        </p:pic>
        <p:pic>
          <p:nvPicPr>
            <p:cNvPr id="9" name="Picture 8" descr="UALlogo100BLK.png">
              <a:extLst>
                <a:ext uri="{FF2B5EF4-FFF2-40B4-BE49-F238E27FC236}">
                  <a16:creationId xmlns:a16="http://schemas.microsoft.com/office/drawing/2014/main" id="{D2D2CD36-C3ED-4424-999E-195DC84A894A}"/>
                </a:ext>
              </a:extLst>
            </p:cNvPr>
            <p:cNvPicPr>
              <a:picLocks noChangeAspect="1"/>
            </p:cNvPicPr>
            <p:nvPr/>
          </p:nvPicPr>
          <p:blipFill>
            <a:blip r:embed="rId4" cstate="print"/>
            <a:stretch>
              <a:fillRect/>
            </a:stretch>
          </p:blipFill>
          <p:spPr>
            <a:xfrm>
              <a:off x="369313" y="4626270"/>
              <a:ext cx="1738474" cy="69539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tribution02_outlines02-10.jpg"/>
          <p:cNvPicPr>
            <a:picLocks noChangeAspect="1"/>
          </p:cNvPicPr>
          <p:nvPr/>
        </p:nvPicPr>
        <p:blipFill>
          <a:blip r:embed="rId2" cstate="print"/>
          <a:stretch>
            <a:fillRect/>
          </a:stretch>
        </p:blipFill>
        <p:spPr>
          <a:xfrm>
            <a:off x="755576" y="548680"/>
            <a:ext cx="7660302" cy="57606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548680"/>
            <a:ext cx="3890903" cy="5760640"/>
          </a:xfrm>
          <a:prstGeom prst="rect">
            <a:avLst/>
          </a:prstGeom>
        </p:spPr>
      </p:pic>
      <p:sp>
        <p:nvSpPr>
          <p:cNvPr id="4" name="TextBox 3"/>
          <p:cNvSpPr txBox="1"/>
          <p:nvPr/>
        </p:nvSpPr>
        <p:spPr>
          <a:xfrm>
            <a:off x="4932040" y="548680"/>
            <a:ext cx="3744416" cy="5016758"/>
          </a:xfrm>
          <a:prstGeom prst="rect">
            <a:avLst/>
          </a:prstGeom>
          <a:noFill/>
        </p:spPr>
        <p:txBody>
          <a:bodyPr wrap="square" rtlCol="0">
            <a:spAutoFit/>
          </a:bodyPr>
          <a:lstStyle/>
          <a:p>
            <a:r>
              <a:rPr lang="en-GB" sz="2000" dirty="0"/>
              <a:t>Sabin’s book is one of the first academic studies to examine the potential of comic books, both British and American, to deal with adult themes. It explores the influence of Underground comics on the emergence of what were called Small Press comics in Britain, as exemplified by comics distributed by Paul </a:t>
            </a:r>
            <a:r>
              <a:rPr lang="en-GB" sz="2000" dirty="0" err="1"/>
              <a:t>Gravett’s</a:t>
            </a:r>
            <a:r>
              <a:rPr lang="en-GB" sz="2000" dirty="0"/>
              <a:t> Fast Fiction mail order service in the early 1980s. Sabin notes that in America such Small Press comics were ‘...tagged ‘New Wave’’ and that these creators were clearly inspired by a punk aesthetic.</a:t>
            </a:r>
          </a:p>
        </p:txBody>
      </p:sp>
    </p:spTree>
    <p:extLst>
      <p:ext uri="{BB962C8B-B14F-4D97-AF65-F5344CB8AC3E}">
        <p14:creationId xmlns:p14="http://schemas.microsoft.com/office/powerpoint/2010/main" val="150453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O-1-9_012.tif"/>
          <p:cNvPicPr>
            <a:picLocks noChangeAspect="1"/>
          </p:cNvPicPr>
          <p:nvPr/>
        </p:nvPicPr>
        <p:blipFill>
          <a:blip r:embed="rId2" cstate="screen"/>
          <a:srcRect/>
          <a:stretch>
            <a:fillRect/>
          </a:stretch>
        </p:blipFill>
        <p:spPr>
          <a:xfrm>
            <a:off x="539552" y="548680"/>
            <a:ext cx="3840426" cy="5760640"/>
          </a:xfrm>
          <a:prstGeom prst="rect">
            <a:avLst/>
          </a:prstGeom>
        </p:spPr>
      </p:pic>
      <p:pic>
        <p:nvPicPr>
          <p:cNvPr id="3" name="Picture 2" descr="LCO-1-9_009.tif"/>
          <p:cNvPicPr>
            <a:picLocks noChangeAspect="1"/>
          </p:cNvPicPr>
          <p:nvPr/>
        </p:nvPicPr>
        <p:blipFill>
          <a:blip r:embed="rId3" cstate="screen"/>
          <a:stretch>
            <a:fillRect/>
          </a:stretch>
        </p:blipFill>
        <p:spPr>
          <a:xfrm>
            <a:off x="4788024" y="548680"/>
            <a:ext cx="3744416" cy="57198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O-1-9_007.tif"/>
          <p:cNvPicPr>
            <a:picLocks noChangeAspect="1"/>
          </p:cNvPicPr>
          <p:nvPr/>
        </p:nvPicPr>
        <p:blipFill>
          <a:blip r:embed="rId2" cstate="screen"/>
          <a:stretch>
            <a:fillRect/>
          </a:stretch>
        </p:blipFill>
        <p:spPr>
          <a:xfrm>
            <a:off x="827583" y="524761"/>
            <a:ext cx="7416825" cy="57526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548680"/>
            <a:ext cx="8640960" cy="5632311"/>
          </a:xfrm>
          <a:prstGeom prst="rect">
            <a:avLst/>
          </a:prstGeom>
          <a:noFill/>
        </p:spPr>
        <p:txBody>
          <a:bodyPr wrap="square" rtlCol="0">
            <a:spAutoFit/>
          </a:bodyPr>
          <a:lstStyle/>
          <a:p>
            <a:r>
              <a:rPr lang="en-GB" sz="2000" b="1" dirty="0"/>
              <a:t>Key Issues</a:t>
            </a:r>
          </a:p>
          <a:p>
            <a:endParaRPr lang="en-GB" sz="2000" dirty="0"/>
          </a:p>
          <a:p>
            <a:pPr marL="342900" indent="-342900">
              <a:buFont typeface="Arial" panose="020B0604020202020204" pitchFamily="34" charset="0"/>
              <a:buChar char="•"/>
            </a:pPr>
            <a:r>
              <a:rPr lang="en-GB" sz="2000" dirty="0"/>
              <a:t>The exhibition highlighted underground distribution networks such as </a:t>
            </a:r>
            <a:r>
              <a:rPr lang="en-GB" sz="2000" dirty="0" err="1"/>
              <a:t>Starhead</a:t>
            </a:r>
            <a:r>
              <a:rPr lang="en-GB" sz="2000" dirty="0"/>
              <a:t> Comics, while the presence of familiar names including Art Spiegelman, Gary </a:t>
            </a:r>
            <a:r>
              <a:rPr lang="en-GB" sz="2000" dirty="0" err="1"/>
              <a:t>Panter</a:t>
            </a:r>
            <a:r>
              <a:rPr lang="en-GB" sz="2000" dirty="0"/>
              <a:t> and David B. indicated the role self-publishing networks can play in </a:t>
            </a:r>
            <a:r>
              <a:rPr lang="en-GB" sz="2000" dirty="0" err="1"/>
              <a:t>hierarchization</a:t>
            </a:r>
            <a:r>
              <a:rPr lang="en-GB" sz="2000" dirty="0"/>
              <a:t> and legitimisation.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Catalogues held in the collection alerted us to the existence of a range of competing terms for describing the products and practices of self-publishing cartoonists, reminding us of the role of definitions and terminology in deciding what is in and outside any corpus, and the relative lack of attention this particular definitional question has received in comics studies.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The inclusion of such publications, alongside books of postcards, sketchbook drawings and rubber stamp designs also raised the question of what types of object count as Mini-Comics.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Browse the Les Coleman collection: </a:t>
            </a:r>
            <a:r>
              <a:rPr lang="en-GB" dirty="0" err="1"/>
              <a:t>bit.ly</a:t>
            </a:r>
            <a:r>
              <a:rPr lang="en-GB" dirty="0"/>
              <a:t>/</a:t>
            </a:r>
            <a:r>
              <a:rPr lang="en-GB" dirty="0" err="1"/>
              <a:t>minicomix</a:t>
            </a:r>
            <a:endParaRPr lang="en-GB" sz="2000" dirty="0"/>
          </a:p>
        </p:txBody>
      </p:sp>
    </p:spTree>
    <p:extLst>
      <p:ext uri="{BB962C8B-B14F-4D97-AF65-F5344CB8AC3E}">
        <p14:creationId xmlns:p14="http://schemas.microsoft.com/office/powerpoint/2010/main" val="300001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808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C86EBEF9-84C4-BE4F-A242-8C83349AD5CE}"/>
              </a:ext>
            </a:extLst>
          </p:cNvPr>
          <p:cNvPicPr>
            <a:picLocks noChangeAspect="1"/>
          </p:cNvPicPr>
          <p:nvPr/>
        </p:nvPicPr>
        <p:blipFill rotWithShape="1">
          <a:blip r:embed="rId2" cstate="print">
            <a:lum contrast="30000"/>
            <a:extLst>
              <a:ext uri="{28A0092B-C50C-407E-A947-70E740481C1C}">
                <a14:useLocalDpi xmlns:a14="http://schemas.microsoft.com/office/drawing/2010/main" val="0"/>
              </a:ext>
            </a:extLst>
          </a:blip>
          <a:srcRect r="17894"/>
          <a:stretch/>
        </p:blipFill>
        <p:spPr>
          <a:xfrm>
            <a:off x="0" y="0"/>
            <a:ext cx="5616624"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81016_163344912.jpg"/>
          <p:cNvPicPr>
            <a:picLocks noChangeAspect="1"/>
          </p:cNvPicPr>
          <p:nvPr/>
        </p:nvPicPr>
        <p:blipFill>
          <a:blip r:embed="rId2" cstate="print">
            <a:lum bright="20000" contrast="40000"/>
          </a:blip>
          <a:stretch>
            <a:fillRect/>
          </a:stretch>
        </p:blipFill>
        <p:spPr>
          <a:xfrm>
            <a:off x="251519" y="548680"/>
            <a:ext cx="8704967" cy="489654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81016_162740985.jpg"/>
          <p:cNvPicPr>
            <a:picLocks noChangeAspect="1"/>
          </p:cNvPicPr>
          <p:nvPr/>
        </p:nvPicPr>
        <p:blipFill>
          <a:blip r:embed="rId2" cstate="print">
            <a:lum contrast="30000"/>
          </a:blip>
          <a:stretch>
            <a:fillRect/>
          </a:stretch>
        </p:blipFill>
        <p:spPr>
          <a:xfrm>
            <a:off x="251520" y="548680"/>
            <a:ext cx="2632793" cy="4680520"/>
          </a:xfrm>
          <a:prstGeom prst="rect">
            <a:avLst/>
          </a:prstGeom>
        </p:spPr>
      </p:pic>
      <p:pic>
        <p:nvPicPr>
          <p:cNvPr id="4" name="Picture 3" descr="IMG_20190704_190124166.jpg"/>
          <p:cNvPicPr>
            <a:picLocks noChangeAspect="1"/>
          </p:cNvPicPr>
          <p:nvPr/>
        </p:nvPicPr>
        <p:blipFill>
          <a:blip r:embed="rId3" cstate="print">
            <a:lum contrast="20000"/>
          </a:blip>
          <a:srcRect t="21651" b="20600"/>
          <a:stretch>
            <a:fillRect/>
          </a:stretch>
        </p:blipFill>
        <p:spPr>
          <a:xfrm rot="16200000">
            <a:off x="3273977" y="474791"/>
            <a:ext cx="5544615" cy="569239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20190703_171607692.jpg"/>
          <p:cNvPicPr>
            <a:picLocks noChangeAspect="1"/>
          </p:cNvPicPr>
          <p:nvPr/>
        </p:nvPicPr>
        <p:blipFill>
          <a:blip r:embed="rId2" cstate="print">
            <a:lum contrast="30000"/>
          </a:blip>
          <a:srcRect t="5363" b="4992"/>
          <a:stretch>
            <a:fillRect/>
          </a:stretch>
        </p:blipFill>
        <p:spPr>
          <a:xfrm>
            <a:off x="251520" y="548680"/>
            <a:ext cx="3569493" cy="5688632"/>
          </a:xfrm>
          <a:prstGeom prst="rect">
            <a:avLst/>
          </a:prstGeom>
        </p:spPr>
      </p:pic>
      <p:pic>
        <p:nvPicPr>
          <p:cNvPr id="9" name="Picture 8" descr="Photo 03-07-2019, 17 41 52.jpg"/>
          <p:cNvPicPr>
            <a:picLocks noChangeAspect="1"/>
          </p:cNvPicPr>
          <p:nvPr/>
        </p:nvPicPr>
        <p:blipFill>
          <a:blip r:embed="rId3" cstate="print"/>
          <a:stretch>
            <a:fillRect/>
          </a:stretch>
        </p:blipFill>
        <p:spPr>
          <a:xfrm>
            <a:off x="4103440" y="548680"/>
            <a:ext cx="4800533" cy="3600400"/>
          </a:xfrm>
          <a:prstGeom prst="rect">
            <a:avLst/>
          </a:prstGeom>
        </p:spPr>
      </p:pic>
      <p:grpSp>
        <p:nvGrpSpPr>
          <p:cNvPr id="6" name="Group 5">
            <a:extLst>
              <a:ext uri="{FF2B5EF4-FFF2-40B4-BE49-F238E27FC236}">
                <a16:creationId xmlns:a16="http://schemas.microsoft.com/office/drawing/2014/main" id="{3C95155B-8401-4BDB-97B2-84D938F68888}"/>
              </a:ext>
            </a:extLst>
          </p:cNvPr>
          <p:cNvGrpSpPr/>
          <p:nvPr/>
        </p:nvGrpSpPr>
        <p:grpSpPr>
          <a:xfrm>
            <a:off x="6701118" y="4293096"/>
            <a:ext cx="2202855" cy="2067852"/>
            <a:chOff x="280913" y="4626270"/>
            <a:chExt cx="1869640" cy="1755058"/>
          </a:xfrm>
        </p:grpSpPr>
        <p:pic>
          <p:nvPicPr>
            <p:cNvPr id="8" name="Picture 7" descr="CoRH-Logo-v4_Logo-WB-copy-2-632x323_INVERTED.png">
              <a:extLst>
                <a:ext uri="{FF2B5EF4-FFF2-40B4-BE49-F238E27FC236}">
                  <a16:creationId xmlns:a16="http://schemas.microsoft.com/office/drawing/2014/main" id="{812276C6-BD24-439D-A0A8-A35702A992BE}"/>
                </a:ext>
              </a:extLst>
            </p:cNvPr>
            <p:cNvPicPr>
              <a:picLocks noChangeAspect="1"/>
            </p:cNvPicPr>
            <p:nvPr/>
          </p:nvPicPr>
          <p:blipFill>
            <a:blip r:embed="rId4" cstate="print"/>
            <a:stretch>
              <a:fillRect/>
            </a:stretch>
          </p:blipFill>
          <p:spPr>
            <a:xfrm>
              <a:off x="280913" y="5425800"/>
              <a:ext cx="1869640" cy="955528"/>
            </a:xfrm>
            <a:prstGeom prst="rect">
              <a:avLst/>
            </a:prstGeom>
          </p:spPr>
        </p:pic>
        <p:pic>
          <p:nvPicPr>
            <p:cNvPr id="10" name="Picture 9" descr="UALlogo100BLK.png">
              <a:extLst>
                <a:ext uri="{FF2B5EF4-FFF2-40B4-BE49-F238E27FC236}">
                  <a16:creationId xmlns:a16="http://schemas.microsoft.com/office/drawing/2014/main" id="{AFD6B294-E38D-4641-A902-E49A5EFD1E7A}"/>
                </a:ext>
              </a:extLst>
            </p:cNvPr>
            <p:cNvPicPr>
              <a:picLocks noChangeAspect="1"/>
            </p:cNvPicPr>
            <p:nvPr/>
          </p:nvPicPr>
          <p:blipFill>
            <a:blip r:embed="rId5" cstate="print"/>
            <a:stretch>
              <a:fillRect/>
            </a:stretch>
          </p:blipFill>
          <p:spPr>
            <a:xfrm>
              <a:off x="369313" y="4626270"/>
              <a:ext cx="1738474" cy="695391"/>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paulgravett.com/articles2/article_images/paint_cats_neal_fox.jpg"/>
          <p:cNvPicPr>
            <a:picLocks noChangeAspect="1" noChangeArrowheads="1"/>
          </p:cNvPicPr>
          <p:nvPr/>
        </p:nvPicPr>
        <p:blipFill>
          <a:blip r:embed="rId2" cstate="screen"/>
          <a:srcRect/>
          <a:stretch>
            <a:fillRect/>
          </a:stretch>
        </p:blipFill>
        <p:spPr bwMode="auto">
          <a:xfrm>
            <a:off x="287447" y="515395"/>
            <a:ext cx="1836281" cy="2884492"/>
          </a:xfrm>
          <a:prstGeom prst="rect">
            <a:avLst/>
          </a:prstGeom>
          <a:noFill/>
        </p:spPr>
      </p:pic>
      <p:sp>
        <p:nvSpPr>
          <p:cNvPr id="4100" name="AutoShape 4" descr="Image result for dirty plotte issue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4102" name="Picture 6" descr="Image result for dirty plotte issue 1"/>
          <p:cNvPicPr>
            <a:picLocks noChangeAspect="1" noChangeArrowheads="1"/>
          </p:cNvPicPr>
          <p:nvPr/>
        </p:nvPicPr>
        <p:blipFill>
          <a:blip r:embed="rId3" cstate="screen"/>
          <a:srcRect/>
          <a:stretch>
            <a:fillRect/>
          </a:stretch>
        </p:blipFill>
        <p:spPr bwMode="auto">
          <a:xfrm>
            <a:off x="6444209" y="556802"/>
            <a:ext cx="2434816" cy="3580429"/>
          </a:xfrm>
          <a:prstGeom prst="rect">
            <a:avLst/>
          </a:prstGeom>
          <a:noFill/>
        </p:spPr>
      </p:pic>
      <p:pic>
        <p:nvPicPr>
          <p:cNvPr id="6" name="Picture 5" descr="LCO-1-1-1-25-1_001.tif"/>
          <p:cNvPicPr>
            <a:picLocks noChangeAspect="1"/>
          </p:cNvPicPr>
          <p:nvPr/>
        </p:nvPicPr>
        <p:blipFill>
          <a:blip r:embed="rId4" cstate="screen"/>
          <a:stretch>
            <a:fillRect/>
          </a:stretch>
        </p:blipFill>
        <p:spPr>
          <a:xfrm>
            <a:off x="3131840" y="532873"/>
            <a:ext cx="2520280" cy="3634444"/>
          </a:xfrm>
          <a:prstGeom prst="rect">
            <a:avLst/>
          </a:prstGeom>
        </p:spPr>
      </p:pic>
      <p:pic>
        <p:nvPicPr>
          <p:cNvPr id="7" name="Picture 6" descr="LCO-1-3-1-3-1_001.tif"/>
          <p:cNvPicPr>
            <a:picLocks noChangeAspect="1"/>
          </p:cNvPicPr>
          <p:nvPr/>
        </p:nvPicPr>
        <p:blipFill>
          <a:blip r:embed="rId5" cstate="screen">
            <a:lum/>
          </a:blip>
          <a:stretch>
            <a:fillRect/>
          </a:stretch>
        </p:blipFill>
        <p:spPr>
          <a:xfrm rot="16200000">
            <a:off x="6108044" y="3520355"/>
            <a:ext cx="1980804" cy="3612727"/>
          </a:xfrm>
          <a:prstGeom prst="rect">
            <a:avLst/>
          </a:prstGeom>
        </p:spPr>
      </p:pic>
      <p:pic>
        <p:nvPicPr>
          <p:cNvPr id="2" name="Picture 1"/>
          <p:cNvPicPr>
            <a:picLocks noChangeAspect="1"/>
          </p:cNvPicPr>
          <p:nvPr/>
        </p:nvPicPr>
        <p:blipFill>
          <a:blip r:embed="rId6"/>
          <a:stretch>
            <a:fillRect/>
          </a:stretch>
        </p:blipFill>
        <p:spPr>
          <a:xfrm>
            <a:off x="277270" y="3713648"/>
            <a:ext cx="1846458" cy="260433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89D81C-C453-4108-B0C2-2B57DEC3C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27" y="548679"/>
            <a:ext cx="3971933" cy="5774377"/>
          </a:xfrm>
          <a:prstGeom prst="rect">
            <a:avLst/>
          </a:prstGeom>
        </p:spPr>
      </p:pic>
      <p:grpSp>
        <p:nvGrpSpPr>
          <p:cNvPr id="6" name="Group 5">
            <a:extLst>
              <a:ext uri="{FF2B5EF4-FFF2-40B4-BE49-F238E27FC236}">
                <a16:creationId xmlns:a16="http://schemas.microsoft.com/office/drawing/2014/main" id="{3C95155B-8401-4BDB-97B2-84D938F68888}"/>
              </a:ext>
            </a:extLst>
          </p:cNvPr>
          <p:cNvGrpSpPr/>
          <p:nvPr/>
        </p:nvGrpSpPr>
        <p:grpSpPr>
          <a:xfrm>
            <a:off x="6701118" y="4293096"/>
            <a:ext cx="2202855" cy="2067852"/>
            <a:chOff x="280913" y="4626270"/>
            <a:chExt cx="1869640" cy="1755058"/>
          </a:xfrm>
        </p:grpSpPr>
        <p:pic>
          <p:nvPicPr>
            <p:cNvPr id="8" name="Picture 7" descr="CoRH-Logo-v4_Logo-WB-copy-2-632x323_INVERTED.png">
              <a:extLst>
                <a:ext uri="{FF2B5EF4-FFF2-40B4-BE49-F238E27FC236}">
                  <a16:creationId xmlns:a16="http://schemas.microsoft.com/office/drawing/2014/main" id="{812276C6-BD24-439D-A0A8-A35702A992BE}"/>
                </a:ext>
              </a:extLst>
            </p:cNvPr>
            <p:cNvPicPr>
              <a:picLocks noChangeAspect="1"/>
            </p:cNvPicPr>
            <p:nvPr/>
          </p:nvPicPr>
          <p:blipFill>
            <a:blip r:embed="rId3" cstate="print"/>
            <a:stretch>
              <a:fillRect/>
            </a:stretch>
          </p:blipFill>
          <p:spPr>
            <a:xfrm>
              <a:off x="280913" y="5425800"/>
              <a:ext cx="1869640" cy="955528"/>
            </a:xfrm>
            <a:prstGeom prst="rect">
              <a:avLst/>
            </a:prstGeom>
          </p:spPr>
        </p:pic>
        <p:pic>
          <p:nvPicPr>
            <p:cNvPr id="10" name="Picture 9" descr="UALlogo100BLK.png">
              <a:extLst>
                <a:ext uri="{FF2B5EF4-FFF2-40B4-BE49-F238E27FC236}">
                  <a16:creationId xmlns:a16="http://schemas.microsoft.com/office/drawing/2014/main" id="{AFD6B294-E38D-4641-A902-E49A5EFD1E7A}"/>
                </a:ext>
              </a:extLst>
            </p:cNvPr>
            <p:cNvPicPr>
              <a:picLocks noChangeAspect="1"/>
            </p:cNvPicPr>
            <p:nvPr/>
          </p:nvPicPr>
          <p:blipFill>
            <a:blip r:embed="rId4" cstate="print"/>
            <a:stretch>
              <a:fillRect/>
            </a:stretch>
          </p:blipFill>
          <p:spPr>
            <a:xfrm>
              <a:off x="369313" y="4626270"/>
              <a:ext cx="1738474" cy="695391"/>
            </a:xfrm>
            <a:prstGeom prst="rect">
              <a:avLst/>
            </a:prstGeom>
          </p:spPr>
        </p:pic>
      </p:grpSp>
      <p:pic>
        <p:nvPicPr>
          <p:cNvPr id="5" name="Picture 4" descr="A screenshot of a social media post&#10;&#10;Description automatically generated">
            <a:extLst>
              <a:ext uri="{FF2B5EF4-FFF2-40B4-BE49-F238E27FC236}">
                <a16:creationId xmlns:a16="http://schemas.microsoft.com/office/drawing/2014/main" id="{AA4A6C3A-D0E5-4D21-9026-EBA68C9FB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548680"/>
            <a:ext cx="4702593" cy="3182088"/>
          </a:xfrm>
          <a:prstGeom prst="rect">
            <a:avLst/>
          </a:prstGeom>
        </p:spPr>
      </p:pic>
    </p:spTree>
    <p:extLst>
      <p:ext uri="{BB962C8B-B14F-4D97-AF65-F5344CB8AC3E}">
        <p14:creationId xmlns:p14="http://schemas.microsoft.com/office/powerpoint/2010/main" val="1298257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O-1-8-17_002a.tif"/>
          <p:cNvPicPr>
            <a:picLocks noChangeAspect="1"/>
          </p:cNvPicPr>
          <p:nvPr/>
        </p:nvPicPr>
        <p:blipFill>
          <a:blip r:embed="rId2" cstate="screen"/>
          <a:stretch>
            <a:fillRect/>
          </a:stretch>
        </p:blipFill>
        <p:spPr>
          <a:xfrm>
            <a:off x="251520" y="548680"/>
            <a:ext cx="4176464" cy="5397868"/>
          </a:xfrm>
          <a:prstGeom prst="rect">
            <a:avLst/>
          </a:prstGeom>
        </p:spPr>
      </p:pic>
      <p:pic>
        <p:nvPicPr>
          <p:cNvPr id="3" name="Picture 2" descr="LCO-1-8-17_003.tif"/>
          <p:cNvPicPr>
            <a:picLocks noChangeAspect="1"/>
          </p:cNvPicPr>
          <p:nvPr/>
        </p:nvPicPr>
        <p:blipFill>
          <a:blip r:embed="rId3" cstate="screen">
            <a:lum/>
          </a:blip>
          <a:stretch>
            <a:fillRect/>
          </a:stretch>
        </p:blipFill>
        <p:spPr>
          <a:xfrm>
            <a:off x="4712050" y="548680"/>
            <a:ext cx="4178578" cy="5400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CO-1-8-18_001.tif"/>
          <p:cNvPicPr>
            <a:picLocks noChangeAspect="1"/>
          </p:cNvPicPr>
          <p:nvPr/>
        </p:nvPicPr>
        <p:blipFill>
          <a:blip r:embed="rId2" cstate="screen"/>
          <a:srcRect/>
          <a:stretch>
            <a:fillRect/>
          </a:stretch>
        </p:blipFill>
        <p:spPr>
          <a:xfrm>
            <a:off x="1691680" y="548680"/>
            <a:ext cx="5740066" cy="1944216"/>
          </a:xfrm>
          <a:prstGeom prst="rect">
            <a:avLst/>
          </a:prstGeom>
        </p:spPr>
      </p:pic>
      <p:pic>
        <p:nvPicPr>
          <p:cNvPr id="4" name="Picture 3" descr="LCO-1-8-18_001.tif"/>
          <p:cNvPicPr>
            <a:picLocks noChangeAspect="1"/>
          </p:cNvPicPr>
          <p:nvPr/>
        </p:nvPicPr>
        <p:blipFill>
          <a:blip r:embed="rId3" cstate="screen"/>
          <a:srcRect/>
          <a:stretch>
            <a:fillRect/>
          </a:stretch>
        </p:blipFill>
        <p:spPr>
          <a:xfrm>
            <a:off x="1691680" y="2492896"/>
            <a:ext cx="5731735" cy="388843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548680"/>
            <a:ext cx="8640960" cy="3477875"/>
          </a:xfrm>
          <a:prstGeom prst="rect">
            <a:avLst/>
          </a:prstGeom>
          <a:noFill/>
        </p:spPr>
        <p:txBody>
          <a:bodyPr wrap="square" rtlCol="0">
            <a:spAutoFit/>
          </a:bodyPr>
          <a:lstStyle/>
          <a:p>
            <a:r>
              <a:rPr lang="en-GB" sz="2000" dirty="0"/>
              <a:t>Appraisal is </a:t>
            </a:r>
            <a:r>
              <a:rPr lang="en-GB" sz="2000" i="1" dirty="0"/>
              <a:t>the</a:t>
            </a:r>
            <a:r>
              <a:rPr lang="en-GB" sz="2000" dirty="0"/>
              <a:t> critical archival task by archivists... As archivists appraise records, they are determining what the future will know about its past: who will have a continuing voice and who will be silenced... Underlying these stereotypes and mythologies was an earnest quest, by archivists and historians alike, for objectivity, for impartiality, for Truth, all extolled as self-defining professional virtues, but alas in reality, all an impossible dream in light of the inescapable subjectivity that any value-creating and value-enforcing activity such as archival appraisal must entail. </a:t>
            </a:r>
          </a:p>
          <a:p>
            <a:endParaRPr lang="en-GB" sz="2000" dirty="0"/>
          </a:p>
          <a:p>
            <a:r>
              <a:rPr lang="en-GB" sz="2000" dirty="0"/>
              <a:t>T. Cook (2009) ‘Preface’ in J. </a:t>
            </a:r>
            <a:r>
              <a:rPr lang="en-GB" sz="2000" dirty="0" err="1"/>
              <a:t>Ridener</a:t>
            </a:r>
            <a:r>
              <a:rPr lang="en-GB" sz="2000" dirty="0"/>
              <a:t> </a:t>
            </a:r>
            <a:r>
              <a:rPr lang="en-GB" sz="2000" i="1" dirty="0"/>
              <a:t>From Polders to postmodernism : a concise history of archival theory</a:t>
            </a:r>
            <a:r>
              <a:rPr lang="en-GB" sz="200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5936" y="548680"/>
            <a:ext cx="4896544" cy="5970865"/>
          </a:xfrm>
          <a:prstGeom prst="rect">
            <a:avLst/>
          </a:prstGeom>
          <a:noFill/>
        </p:spPr>
        <p:txBody>
          <a:bodyPr wrap="square" rtlCol="0">
            <a:spAutoFit/>
          </a:bodyPr>
          <a:lstStyle/>
          <a:p>
            <a:r>
              <a:rPr lang="en-GB" sz="2000" dirty="0"/>
              <a:t>Comics have long been remained out of the purview of archivists, librarians, and other institutional safeguards of cultural memory. Situated at the lower end of the economies of cultural memory, comics have often ended up in the waste bins of cultural mass production than in the closely monitored storage of archive.</a:t>
            </a:r>
          </a:p>
          <a:p>
            <a:r>
              <a:rPr lang="en-GB" sz="1600" dirty="0"/>
              <a:t>M. Ahmed and B. Crucifix (2018) </a:t>
            </a:r>
            <a:r>
              <a:rPr lang="en-GB" sz="1600" i="1" dirty="0"/>
              <a:t>Comics Memory: Archives and Styles</a:t>
            </a:r>
            <a:r>
              <a:rPr lang="en-GB" sz="1600" dirty="0"/>
              <a:t>.</a:t>
            </a:r>
          </a:p>
          <a:p>
            <a:endParaRPr lang="en-GB" sz="2000" dirty="0"/>
          </a:p>
          <a:p>
            <a:endParaRPr lang="en-GB" sz="2000" dirty="0"/>
          </a:p>
          <a:p>
            <a:r>
              <a:rPr lang="en-GB" sz="2000" dirty="0"/>
              <a:t>...the moveable and indeed unfixable borderline between value and worthlessness, between cultural waste and the cultural archive, is the effect of continuous decisions and negotiations. </a:t>
            </a:r>
          </a:p>
          <a:p>
            <a:r>
              <a:rPr lang="en-GB" sz="1600" dirty="0" err="1"/>
              <a:t>Assmann</a:t>
            </a:r>
            <a:r>
              <a:rPr lang="en-GB" sz="1600" dirty="0"/>
              <a:t> (2011)</a:t>
            </a:r>
            <a:r>
              <a:rPr lang="en-GB" sz="1600" i="1" dirty="0"/>
              <a:t> Cultural Memory and Western Civilization: Functions, Media, Archives</a:t>
            </a:r>
            <a:endParaRPr lang="en-GB" sz="1600" dirty="0"/>
          </a:p>
          <a:p>
            <a:endParaRPr lang="en-GB" dirty="0"/>
          </a:p>
        </p:txBody>
      </p:sp>
      <p:pic>
        <p:nvPicPr>
          <p:cNvPr id="3" name="Picture 2"/>
          <p:cNvPicPr>
            <a:picLocks noChangeAspect="1"/>
          </p:cNvPicPr>
          <p:nvPr/>
        </p:nvPicPr>
        <p:blipFill>
          <a:blip r:embed="rId2"/>
          <a:stretch>
            <a:fillRect/>
          </a:stretch>
        </p:blipFill>
        <p:spPr>
          <a:xfrm>
            <a:off x="251520" y="548679"/>
            <a:ext cx="3600400" cy="511575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8D2649C-3C5F-F943-8104-AB54A768802A}"/>
              </a:ext>
            </a:extLst>
          </p:cNvPr>
          <p:cNvPicPr>
            <a:picLocks noChangeAspect="1"/>
          </p:cNvPicPr>
          <p:nvPr/>
        </p:nvPicPr>
        <p:blipFill>
          <a:blip r:embed="rId2" cstate="print">
            <a:lum contrast="20000"/>
            <a:extLst>
              <a:ext uri="{28A0092B-C50C-407E-A947-70E740481C1C}">
                <a14:useLocalDpi xmlns:a14="http://schemas.microsoft.com/office/drawing/2010/main" val="0"/>
              </a:ext>
            </a:extLst>
          </a:blip>
          <a:stretch>
            <a:fillRect/>
          </a:stretch>
        </p:blipFill>
        <p:spPr>
          <a:xfrm>
            <a:off x="0" y="-837"/>
            <a:ext cx="9142884" cy="685883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DA95B04-0CD2-6745-A48F-88C181905524}"/>
              </a:ext>
            </a:extLst>
          </p:cNvPr>
          <p:cNvPicPr>
            <a:picLocks noChangeAspect="1"/>
          </p:cNvPicPr>
          <p:nvPr/>
        </p:nvPicPr>
        <p:blipFill>
          <a:blip r:embed="rId2" cstate="print">
            <a:lum contrast="30000"/>
            <a:extLst>
              <a:ext uri="{28A0092B-C50C-407E-A947-70E740481C1C}">
                <a14:useLocalDpi xmlns:a14="http://schemas.microsoft.com/office/drawing/2010/main" val="0"/>
              </a:ext>
            </a:extLst>
          </a:blip>
          <a:stretch>
            <a:fillRect/>
          </a:stretch>
        </p:blipFill>
        <p:spPr>
          <a:xfrm>
            <a:off x="4540133" y="548680"/>
            <a:ext cx="4312979" cy="5760640"/>
          </a:xfrm>
          <a:prstGeom prst="rect">
            <a:avLst/>
          </a:prstGeom>
        </p:spPr>
      </p:pic>
      <p:pic>
        <p:nvPicPr>
          <p:cNvPr id="4" name="Picture 3"/>
          <p:cNvPicPr>
            <a:picLocks noChangeAspect="1"/>
          </p:cNvPicPr>
          <p:nvPr/>
        </p:nvPicPr>
        <p:blipFill rotWithShape="1">
          <a:blip r:embed="rId3"/>
          <a:srcRect l="5058" r="9271"/>
          <a:stretch/>
        </p:blipFill>
        <p:spPr>
          <a:xfrm>
            <a:off x="179512" y="555717"/>
            <a:ext cx="3688090" cy="5753603"/>
          </a:xfrm>
          <a:prstGeom prst="rect">
            <a:avLst/>
          </a:prstGeom>
        </p:spPr>
      </p:pic>
    </p:spTree>
    <p:extLst>
      <p:ext uri="{BB962C8B-B14F-4D97-AF65-F5344CB8AC3E}">
        <p14:creationId xmlns:p14="http://schemas.microsoft.com/office/powerpoint/2010/main" val="3779029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DFwall_mockup-02.jpg"/>
          <p:cNvPicPr>
            <a:picLocks noChangeAspect="1"/>
          </p:cNvPicPr>
          <p:nvPr/>
        </p:nvPicPr>
        <p:blipFill>
          <a:blip r:embed="rId2" cstate="print"/>
          <a:stretch>
            <a:fillRect/>
          </a:stretch>
        </p:blipFill>
        <p:spPr>
          <a:xfrm>
            <a:off x="2123728" y="548680"/>
            <a:ext cx="4608512" cy="2568064"/>
          </a:xfrm>
          <a:prstGeom prst="rect">
            <a:avLst/>
          </a:prstGeom>
        </p:spPr>
      </p:pic>
      <p:pic>
        <p:nvPicPr>
          <p:cNvPr id="2" name="Picture 1"/>
          <p:cNvPicPr>
            <a:picLocks noChangeAspect="1"/>
          </p:cNvPicPr>
          <p:nvPr/>
        </p:nvPicPr>
        <p:blipFill>
          <a:blip r:embed="rId3"/>
          <a:stretch>
            <a:fillRect/>
          </a:stretch>
        </p:blipFill>
        <p:spPr>
          <a:xfrm>
            <a:off x="899592" y="3429000"/>
            <a:ext cx="7290123" cy="277888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CC409391-9FBF-8A47-9FDF-0A1996F32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933" y="0"/>
            <a:ext cx="4922134" cy="6858000"/>
          </a:xfrm>
          <a:prstGeom prst="rect">
            <a:avLst/>
          </a:prstGeom>
        </p:spPr>
      </p:pic>
    </p:spTree>
    <p:extLst>
      <p:ext uri="{BB962C8B-B14F-4D97-AF65-F5344CB8AC3E}">
        <p14:creationId xmlns:p14="http://schemas.microsoft.com/office/powerpoint/2010/main" val="1775291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ok&#10;&#10;Description automatically generated">
            <a:extLst>
              <a:ext uri="{FF2B5EF4-FFF2-40B4-BE49-F238E27FC236}">
                <a16:creationId xmlns:a16="http://schemas.microsoft.com/office/drawing/2014/main" id="{7E50B7C6-5411-E345-ABC8-63E5FA68A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77" y="965200"/>
            <a:ext cx="3810000" cy="4927600"/>
          </a:xfrm>
          <a:prstGeom prst="rect">
            <a:avLst/>
          </a:prstGeom>
        </p:spPr>
      </p:pic>
      <p:pic>
        <p:nvPicPr>
          <p:cNvPr id="5" name="Picture 4" descr="Text, letter&#10;&#10;Description automatically generated">
            <a:extLst>
              <a:ext uri="{FF2B5EF4-FFF2-40B4-BE49-F238E27FC236}">
                <a16:creationId xmlns:a16="http://schemas.microsoft.com/office/drawing/2014/main" id="{81F9D466-B743-7A45-8EFF-E81F11E0C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965200"/>
            <a:ext cx="3810000" cy="4927600"/>
          </a:xfrm>
          <a:prstGeom prst="rect">
            <a:avLst/>
          </a:prstGeom>
        </p:spPr>
      </p:pic>
    </p:spTree>
    <p:extLst>
      <p:ext uri="{BB962C8B-B14F-4D97-AF65-F5344CB8AC3E}">
        <p14:creationId xmlns:p14="http://schemas.microsoft.com/office/powerpoint/2010/main" val="3341123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stribution02_outlines02-11.jpg"/>
          <p:cNvPicPr>
            <a:picLocks noChangeAspect="1"/>
          </p:cNvPicPr>
          <p:nvPr/>
        </p:nvPicPr>
        <p:blipFill>
          <a:blip r:embed="rId2" cstate="print"/>
          <a:stretch>
            <a:fillRect/>
          </a:stretch>
        </p:blipFill>
        <p:spPr>
          <a:xfrm>
            <a:off x="1540806" y="522105"/>
            <a:ext cx="2743162" cy="5760640"/>
          </a:xfrm>
          <a:prstGeom prst="rect">
            <a:avLst/>
          </a:prstGeom>
        </p:spPr>
      </p:pic>
      <p:pic>
        <p:nvPicPr>
          <p:cNvPr id="6" name="Picture 5" descr="Distribution02_outlines02-12.jpg"/>
          <p:cNvPicPr>
            <a:picLocks noChangeAspect="1"/>
          </p:cNvPicPr>
          <p:nvPr/>
        </p:nvPicPr>
        <p:blipFill>
          <a:blip r:embed="rId3" cstate="print"/>
          <a:stretch>
            <a:fillRect/>
          </a:stretch>
        </p:blipFill>
        <p:spPr>
          <a:xfrm>
            <a:off x="4283968" y="522105"/>
            <a:ext cx="3393593" cy="575012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6964</TotalTime>
  <Words>509</Words>
  <Application>Microsoft Macintosh PowerPoint</Application>
  <PresentationFormat>On-screen Show (4:3)</PresentationFormat>
  <Paragraphs>26</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Issues of Inclusion when Archiving and Displaying Mini-Comics from the  Les Coleman Collection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Archiving and Displaying Mini-Comics from the Les Coleman Collection</dc:title>
  <dc:creator>Ian Horton</dc:creator>
  <cp:lastModifiedBy>Miers, John W</cp:lastModifiedBy>
  <cp:revision>44</cp:revision>
  <dcterms:created xsi:type="dcterms:W3CDTF">2018-09-16T15:56:26Z</dcterms:created>
  <dcterms:modified xsi:type="dcterms:W3CDTF">2021-06-01T21:44:11Z</dcterms:modified>
</cp:coreProperties>
</file>