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62" r:id="rId5"/>
    <p:sldId id="261" r:id="rId6"/>
    <p:sldId id="268" r:id="rId7"/>
    <p:sldId id="266" r:id="rId8"/>
    <p:sldId id="267" r:id="rId9"/>
    <p:sldId id="269" r:id="rId10"/>
    <p:sldId id="271" r:id="rId11"/>
    <p:sldId id="273" r:id="rId12"/>
    <p:sldId id="274" r:id="rId13"/>
    <p:sldId id="275" r:id="rId14"/>
    <p:sldId id="277" r:id="rId15"/>
    <p:sldId id="276" r:id="rId16"/>
    <p:sldId id="296" r:id="rId17"/>
    <p:sldId id="295" r:id="rId18"/>
    <p:sldId id="279" r:id="rId19"/>
    <p:sldId id="280" r:id="rId20"/>
    <p:sldId id="282" r:id="rId21"/>
    <p:sldId id="281" r:id="rId22"/>
    <p:sldId id="293" r:id="rId23"/>
    <p:sldId id="294" r:id="rId24"/>
    <p:sldId id="29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70"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388F2E-DA50-4E12-8734-DC88E6683CE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GB"/>
        </a:p>
      </dgm:t>
    </dgm:pt>
    <dgm:pt modelId="{336B8B51-01B9-4B0E-80E0-455B301E2F53}">
      <dgm:prSet phldrT="[Text]"/>
      <dgm:spPr/>
      <dgm:t>
        <a:bodyPr/>
        <a:lstStyle/>
        <a:p>
          <a:r>
            <a:rPr lang="en-GB" dirty="0" smtClean="0"/>
            <a:t>Macro /</a:t>
          </a:r>
          <a:r>
            <a:rPr lang="en-GB" dirty="0" err="1" smtClean="0"/>
            <a:t>Meso</a:t>
          </a:r>
          <a:r>
            <a:rPr lang="en-GB" dirty="0" smtClean="0"/>
            <a:t> level </a:t>
          </a:r>
          <a:endParaRPr lang="en-GB" dirty="0"/>
        </a:p>
      </dgm:t>
    </dgm:pt>
    <dgm:pt modelId="{5257E199-9A25-4190-86B0-98DD10967C3B}" type="parTrans" cxnId="{6D43C341-1D23-447D-9E94-D329E15FF42D}">
      <dgm:prSet/>
      <dgm:spPr/>
      <dgm:t>
        <a:bodyPr/>
        <a:lstStyle/>
        <a:p>
          <a:endParaRPr lang="en-GB"/>
        </a:p>
      </dgm:t>
    </dgm:pt>
    <dgm:pt modelId="{B769F0EB-19F4-4CF6-B10D-B16F8DBA379D}" type="sibTrans" cxnId="{6D43C341-1D23-447D-9E94-D329E15FF42D}">
      <dgm:prSet/>
      <dgm:spPr/>
      <dgm:t>
        <a:bodyPr/>
        <a:lstStyle/>
        <a:p>
          <a:endParaRPr lang="en-GB"/>
        </a:p>
      </dgm:t>
    </dgm:pt>
    <dgm:pt modelId="{3BB7763A-BAE6-472E-BE28-E4C1200CCFF4}">
      <dgm:prSet phldrT="[Text]" custT="1"/>
      <dgm:spPr/>
      <dgm:t>
        <a:bodyPr/>
        <a:lstStyle/>
        <a:p>
          <a:r>
            <a:rPr lang="en-GB" sz="2000" dirty="0" smtClean="0"/>
            <a:t>Literature review (s)</a:t>
          </a:r>
          <a:endParaRPr lang="en-GB" sz="2000" dirty="0"/>
        </a:p>
      </dgm:t>
    </dgm:pt>
    <dgm:pt modelId="{2405DADA-21CC-4204-B3E7-EE22F5916BD9}" type="parTrans" cxnId="{0A730858-9724-47AD-A975-E768F793D29F}">
      <dgm:prSet/>
      <dgm:spPr/>
      <dgm:t>
        <a:bodyPr/>
        <a:lstStyle/>
        <a:p>
          <a:endParaRPr lang="en-GB"/>
        </a:p>
      </dgm:t>
    </dgm:pt>
    <dgm:pt modelId="{9EDE80DD-C4D4-447F-BF3D-73BFFA776D0B}" type="sibTrans" cxnId="{0A730858-9724-47AD-A975-E768F793D29F}">
      <dgm:prSet/>
      <dgm:spPr/>
      <dgm:t>
        <a:bodyPr/>
        <a:lstStyle/>
        <a:p>
          <a:endParaRPr lang="en-GB"/>
        </a:p>
      </dgm:t>
    </dgm:pt>
    <dgm:pt modelId="{3E7666E0-1B51-4D20-91EF-AE2F8B1547EF}">
      <dgm:prSet phldrT="[Text]" custT="1"/>
      <dgm:spPr/>
      <dgm:t>
        <a:bodyPr/>
        <a:lstStyle/>
        <a:p>
          <a:r>
            <a:rPr lang="en-GB" sz="1800" dirty="0" smtClean="0"/>
            <a:t>Survey of PAs in primary care  </a:t>
          </a:r>
          <a:endParaRPr lang="en-GB" sz="1800" dirty="0"/>
        </a:p>
      </dgm:t>
    </dgm:pt>
    <dgm:pt modelId="{ED1AC627-A314-4A54-B8C7-07A96241705E}" type="parTrans" cxnId="{AB51AB21-1AE3-41D4-BE13-851716B1CB9D}">
      <dgm:prSet/>
      <dgm:spPr/>
      <dgm:t>
        <a:bodyPr/>
        <a:lstStyle/>
        <a:p>
          <a:endParaRPr lang="en-GB"/>
        </a:p>
      </dgm:t>
    </dgm:pt>
    <dgm:pt modelId="{43749E22-CF69-42B2-A373-59D8E76CA7F8}" type="sibTrans" cxnId="{AB51AB21-1AE3-41D4-BE13-851716B1CB9D}">
      <dgm:prSet/>
      <dgm:spPr/>
      <dgm:t>
        <a:bodyPr/>
        <a:lstStyle/>
        <a:p>
          <a:endParaRPr lang="en-GB"/>
        </a:p>
      </dgm:t>
    </dgm:pt>
    <dgm:pt modelId="{8F4D64F4-99D5-462A-9113-3AA9C25305F9}">
      <dgm:prSet phldrT="[Text]"/>
      <dgm:spPr/>
      <dgm:t>
        <a:bodyPr/>
        <a:lstStyle/>
        <a:p>
          <a:r>
            <a:rPr lang="en-GB" dirty="0" smtClean="0"/>
            <a:t>Micro level : comparative case study design (Yin 1991) </a:t>
          </a:r>
          <a:endParaRPr lang="en-GB" dirty="0"/>
        </a:p>
      </dgm:t>
    </dgm:pt>
    <dgm:pt modelId="{FD7F1054-B13F-4FB9-ABB7-2D495F999B83}" type="parTrans" cxnId="{8B8AF6A6-06B6-4B3E-BC57-8C4C61EAA95E}">
      <dgm:prSet/>
      <dgm:spPr/>
      <dgm:t>
        <a:bodyPr/>
        <a:lstStyle/>
        <a:p>
          <a:endParaRPr lang="en-GB"/>
        </a:p>
      </dgm:t>
    </dgm:pt>
    <dgm:pt modelId="{A020DEA5-6072-4E1D-B534-E2C312D0B658}" type="sibTrans" cxnId="{8B8AF6A6-06B6-4B3E-BC57-8C4C61EAA95E}">
      <dgm:prSet/>
      <dgm:spPr/>
      <dgm:t>
        <a:bodyPr/>
        <a:lstStyle/>
        <a:p>
          <a:endParaRPr lang="en-GB"/>
        </a:p>
      </dgm:t>
    </dgm:pt>
    <dgm:pt modelId="{D6B5426D-6159-444D-B38F-2DB88D3AF18C}">
      <dgm:prSet phldrT="[Text]" custT="1"/>
      <dgm:spPr/>
      <dgm:t>
        <a:bodyPr/>
        <a:lstStyle/>
        <a:p>
          <a:r>
            <a:rPr lang="en-GB" sz="1800" dirty="0" smtClean="0"/>
            <a:t>6 practices employing PAs</a:t>
          </a:r>
          <a:endParaRPr lang="en-GB" sz="1800" dirty="0"/>
        </a:p>
      </dgm:t>
    </dgm:pt>
    <dgm:pt modelId="{ACFD823E-76BB-4F3D-A62A-224BE268F401}" type="parTrans" cxnId="{6AF3F7B1-0C1F-4B62-8540-A5DB7C498095}">
      <dgm:prSet/>
      <dgm:spPr/>
      <dgm:t>
        <a:bodyPr/>
        <a:lstStyle/>
        <a:p>
          <a:endParaRPr lang="en-GB"/>
        </a:p>
      </dgm:t>
    </dgm:pt>
    <dgm:pt modelId="{E3D3097F-B1F3-4210-B753-E1075B418EBC}" type="sibTrans" cxnId="{6AF3F7B1-0C1F-4B62-8540-A5DB7C498095}">
      <dgm:prSet/>
      <dgm:spPr/>
      <dgm:t>
        <a:bodyPr/>
        <a:lstStyle/>
        <a:p>
          <a:endParaRPr lang="en-GB"/>
        </a:p>
      </dgm:t>
    </dgm:pt>
    <dgm:pt modelId="{C2358553-226A-4BE3-BB24-F3C000BEBF2C}">
      <dgm:prSet phldrT="[Text]" custT="1"/>
      <dgm:spPr/>
      <dgm:t>
        <a:bodyPr/>
        <a:lstStyle/>
        <a:p>
          <a:r>
            <a:rPr lang="en-GB" sz="1800" dirty="0" smtClean="0"/>
            <a:t>6 practices not employing PAs</a:t>
          </a:r>
          <a:endParaRPr lang="en-GB" sz="1800" dirty="0"/>
        </a:p>
      </dgm:t>
    </dgm:pt>
    <dgm:pt modelId="{027B372B-C5AB-475F-A678-CDDEA6B72162}" type="parTrans" cxnId="{A14D8CA3-1CE0-44CA-8546-DF55141DB590}">
      <dgm:prSet/>
      <dgm:spPr/>
      <dgm:t>
        <a:bodyPr/>
        <a:lstStyle/>
        <a:p>
          <a:endParaRPr lang="en-GB"/>
        </a:p>
      </dgm:t>
    </dgm:pt>
    <dgm:pt modelId="{F3812458-B852-4361-A919-253C5277C3DD}" type="sibTrans" cxnId="{A14D8CA3-1CE0-44CA-8546-DF55141DB590}">
      <dgm:prSet/>
      <dgm:spPr/>
      <dgm:t>
        <a:bodyPr/>
        <a:lstStyle/>
        <a:p>
          <a:endParaRPr lang="en-GB"/>
        </a:p>
      </dgm:t>
    </dgm:pt>
    <dgm:pt modelId="{A2C42D8D-37DC-47CF-971B-F8CAC855BB00}">
      <dgm:prSet phldrT="[Text]"/>
      <dgm:spPr/>
      <dgm:t>
        <a:bodyPr/>
        <a:lstStyle/>
        <a:p>
          <a:r>
            <a:rPr lang="en-GB" dirty="0" smtClean="0"/>
            <a:t>Data Collection </a:t>
          </a:r>
          <a:endParaRPr lang="en-GB" dirty="0"/>
        </a:p>
      </dgm:t>
    </dgm:pt>
    <dgm:pt modelId="{2107CE07-7042-446F-9CF2-4C8F1E355B34}" type="parTrans" cxnId="{233025C2-FCD9-4A11-A213-D2CF29079DD4}">
      <dgm:prSet/>
      <dgm:spPr/>
      <dgm:t>
        <a:bodyPr/>
        <a:lstStyle/>
        <a:p>
          <a:endParaRPr lang="en-GB"/>
        </a:p>
      </dgm:t>
    </dgm:pt>
    <dgm:pt modelId="{8149C31A-053C-440C-A64E-9176D78D4E5A}" type="sibTrans" cxnId="{233025C2-FCD9-4A11-A213-D2CF29079DD4}">
      <dgm:prSet/>
      <dgm:spPr/>
      <dgm:t>
        <a:bodyPr/>
        <a:lstStyle/>
        <a:p>
          <a:endParaRPr lang="en-GB"/>
        </a:p>
      </dgm:t>
    </dgm:pt>
    <dgm:pt modelId="{82E76E0F-409F-44E8-96F8-7043F10F997A}">
      <dgm:prSet phldrT="[Text]" custT="1"/>
      <dgm:spPr/>
      <dgm:t>
        <a:bodyPr/>
        <a:lstStyle/>
        <a:p>
          <a:r>
            <a:rPr lang="en-GB" sz="1600" dirty="0" smtClean="0"/>
            <a:t>Patient perspective </a:t>
          </a:r>
          <a:endParaRPr lang="en-GB" sz="1600" dirty="0"/>
        </a:p>
      </dgm:t>
    </dgm:pt>
    <dgm:pt modelId="{D69AD0A3-E4A8-4B9B-A1E2-413B534A03C6}" type="parTrans" cxnId="{8D616B88-6E71-48D0-81A2-A7C9C1063961}">
      <dgm:prSet/>
      <dgm:spPr/>
      <dgm:t>
        <a:bodyPr/>
        <a:lstStyle/>
        <a:p>
          <a:endParaRPr lang="en-GB"/>
        </a:p>
      </dgm:t>
    </dgm:pt>
    <dgm:pt modelId="{6139F3CB-804C-4C18-B35A-D926A9EA7C3E}" type="sibTrans" cxnId="{8D616B88-6E71-48D0-81A2-A7C9C1063961}">
      <dgm:prSet/>
      <dgm:spPr/>
      <dgm:t>
        <a:bodyPr/>
        <a:lstStyle/>
        <a:p>
          <a:endParaRPr lang="en-GB"/>
        </a:p>
      </dgm:t>
    </dgm:pt>
    <dgm:pt modelId="{A929BAE5-D148-4916-8DFE-7EFC49C55EC2}">
      <dgm:prSet phldrT="[Text]" custT="1"/>
      <dgm:spPr/>
      <dgm:t>
        <a:bodyPr/>
        <a:lstStyle/>
        <a:p>
          <a:r>
            <a:rPr lang="en-GB" sz="1800" dirty="0" smtClean="0"/>
            <a:t>Clinical perspective </a:t>
          </a:r>
          <a:endParaRPr lang="en-GB" sz="1800" dirty="0"/>
        </a:p>
      </dgm:t>
    </dgm:pt>
    <dgm:pt modelId="{36CAF1B8-5EDC-4E22-8E0B-F7764DCFB7F1}" type="parTrans" cxnId="{BA70EDE8-A841-4815-A350-CF5CFB51AFD3}">
      <dgm:prSet/>
      <dgm:spPr/>
      <dgm:t>
        <a:bodyPr/>
        <a:lstStyle/>
        <a:p>
          <a:endParaRPr lang="en-GB"/>
        </a:p>
      </dgm:t>
    </dgm:pt>
    <dgm:pt modelId="{50BE1010-EE4C-4317-8ACB-FC0C3D8E2754}" type="sibTrans" cxnId="{BA70EDE8-A841-4815-A350-CF5CFB51AFD3}">
      <dgm:prSet/>
      <dgm:spPr/>
      <dgm:t>
        <a:bodyPr/>
        <a:lstStyle/>
        <a:p>
          <a:endParaRPr lang="en-GB"/>
        </a:p>
      </dgm:t>
    </dgm:pt>
    <dgm:pt modelId="{41A58149-F0E8-4460-9349-3CF253314DBE}">
      <dgm:prSet custT="1"/>
      <dgm:spPr/>
      <dgm:t>
        <a:bodyPr/>
        <a:lstStyle/>
        <a:p>
          <a:r>
            <a:rPr lang="en-GB" sz="1800" dirty="0" smtClean="0"/>
            <a:t>Scoping survey of stakeholders </a:t>
          </a:r>
        </a:p>
      </dgm:t>
    </dgm:pt>
    <dgm:pt modelId="{497EDFFD-8E95-4603-99F5-41D2A0C4E464}" type="parTrans" cxnId="{7AD631B3-7F3A-41FB-976B-9682DAB0228F}">
      <dgm:prSet/>
      <dgm:spPr/>
      <dgm:t>
        <a:bodyPr/>
        <a:lstStyle/>
        <a:p>
          <a:endParaRPr lang="en-GB"/>
        </a:p>
      </dgm:t>
    </dgm:pt>
    <dgm:pt modelId="{4F717380-C69A-44EF-AD67-177F3E92C43A}" type="sibTrans" cxnId="{7AD631B3-7F3A-41FB-976B-9682DAB0228F}">
      <dgm:prSet/>
      <dgm:spPr/>
      <dgm:t>
        <a:bodyPr/>
        <a:lstStyle/>
        <a:p>
          <a:endParaRPr lang="en-GB"/>
        </a:p>
      </dgm:t>
    </dgm:pt>
    <dgm:pt modelId="{40C9AE9B-41A5-4C50-96DC-234F341DA1E2}">
      <dgm:prSet custT="1"/>
      <dgm:spPr/>
      <dgm:t>
        <a:bodyPr/>
        <a:lstStyle/>
        <a:p>
          <a:r>
            <a:rPr lang="en-GB" sz="1800" dirty="0" smtClean="0"/>
            <a:t>Professional perspective </a:t>
          </a:r>
          <a:endParaRPr lang="en-GB" sz="1800" dirty="0"/>
        </a:p>
      </dgm:t>
    </dgm:pt>
    <dgm:pt modelId="{E2A1B104-8E96-45CA-AD76-A0CD0433A6D1}" type="parTrans" cxnId="{2F875E1D-E9D6-40C8-A4A0-A09CABD4F0CF}">
      <dgm:prSet/>
      <dgm:spPr/>
      <dgm:t>
        <a:bodyPr/>
        <a:lstStyle/>
        <a:p>
          <a:endParaRPr lang="en-GB"/>
        </a:p>
      </dgm:t>
    </dgm:pt>
    <dgm:pt modelId="{6D81338D-C9FA-4997-B27E-E03B4FBD2CE2}" type="sibTrans" cxnId="{2F875E1D-E9D6-40C8-A4A0-A09CABD4F0CF}">
      <dgm:prSet/>
      <dgm:spPr/>
      <dgm:t>
        <a:bodyPr/>
        <a:lstStyle/>
        <a:p>
          <a:endParaRPr lang="en-GB"/>
        </a:p>
      </dgm:t>
    </dgm:pt>
    <dgm:pt modelId="{3B80F73F-2A1A-4D5D-BD13-99BC8B09D342}">
      <dgm:prSet/>
      <dgm:spPr/>
      <dgm:t>
        <a:bodyPr/>
        <a:lstStyle/>
        <a:p>
          <a:r>
            <a:rPr lang="en-GB" dirty="0" smtClean="0"/>
            <a:t>Practice perspective  </a:t>
          </a:r>
          <a:endParaRPr lang="en-GB" dirty="0"/>
        </a:p>
      </dgm:t>
    </dgm:pt>
    <dgm:pt modelId="{4F03A87F-8D05-4679-A740-102970D6482F}" type="parTrans" cxnId="{474B61F3-7D19-4B5D-9B77-8529747519D1}">
      <dgm:prSet/>
      <dgm:spPr/>
      <dgm:t>
        <a:bodyPr/>
        <a:lstStyle/>
        <a:p>
          <a:endParaRPr lang="en-GB"/>
        </a:p>
      </dgm:t>
    </dgm:pt>
    <dgm:pt modelId="{D6BDAC3E-CA32-4C28-8F67-5490790B8CF9}" type="sibTrans" cxnId="{474B61F3-7D19-4B5D-9B77-8529747519D1}">
      <dgm:prSet/>
      <dgm:spPr/>
      <dgm:t>
        <a:bodyPr/>
        <a:lstStyle/>
        <a:p>
          <a:endParaRPr lang="en-GB"/>
        </a:p>
      </dgm:t>
    </dgm:pt>
    <dgm:pt modelId="{FA2668E4-3D08-4C67-87C3-A181C29575B2}" type="pres">
      <dgm:prSet presAssocID="{76388F2E-DA50-4E12-8734-DC88E6683CEE}" presName="Name0" presStyleCnt="0">
        <dgm:presLayoutVars>
          <dgm:dir/>
          <dgm:animLvl val="lvl"/>
          <dgm:resizeHandles val="exact"/>
        </dgm:presLayoutVars>
      </dgm:prSet>
      <dgm:spPr/>
      <dgm:t>
        <a:bodyPr/>
        <a:lstStyle/>
        <a:p>
          <a:endParaRPr lang="en-GB"/>
        </a:p>
      </dgm:t>
    </dgm:pt>
    <dgm:pt modelId="{2CF4314D-4151-4E0D-99FD-7B1768586C73}" type="pres">
      <dgm:prSet presAssocID="{A2C42D8D-37DC-47CF-971B-F8CAC855BB00}" presName="boxAndChildren" presStyleCnt="0"/>
      <dgm:spPr/>
      <dgm:t>
        <a:bodyPr/>
        <a:lstStyle/>
        <a:p>
          <a:endParaRPr lang="en-GB"/>
        </a:p>
      </dgm:t>
    </dgm:pt>
    <dgm:pt modelId="{B41399F6-ACB5-4652-97D8-368F4E82A876}" type="pres">
      <dgm:prSet presAssocID="{A2C42D8D-37DC-47CF-971B-F8CAC855BB00}" presName="parentTextBox" presStyleLbl="node1" presStyleIdx="0" presStyleCnt="3"/>
      <dgm:spPr/>
      <dgm:t>
        <a:bodyPr/>
        <a:lstStyle/>
        <a:p>
          <a:endParaRPr lang="en-GB"/>
        </a:p>
      </dgm:t>
    </dgm:pt>
    <dgm:pt modelId="{6E5B8C53-A5CC-47F5-BE2E-C50BA0E57877}" type="pres">
      <dgm:prSet presAssocID="{A2C42D8D-37DC-47CF-971B-F8CAC855BB00}" presName="entireBox" presStyleLbl="node1" presStyleIdx="0" presStyleCnt="3"/>
      <dgm:spPr/>
      <dgm:t>
        <a:bodyPr/>
        <a:lstStyle/>
        <a:p>
          <a:endParaRPr lang="en-GB"/>
        </a:p>
      </dgm:t>
    </dgm:pt>
    <dgm:pt modelId="{56B2C7DB-C893-4A1D-AFAD-8D6918CFB846}" type="pres">
      <dgm:prSet presAssocID="{A2C42D8D-37DC-47CF-971B-F8CAC855BB00}" presName="descendantBox" presStyleCnt="0"/>
      <dgm:spPr/>
      <dgm:t>
        <a:bodyPr/>
        <a:lstStyle/>
        <a:p>
          <a:endParaRPr lang="en-GB"/>
        </a:p>
      </dgm:t>
    </dgm:pt>
    <dgm:pt modelId="{3EC8E9A7-81DF-4E85-B11D-E6F951191726}" type="pres">
      <dgm:prSet presAssocID="{82E76E0F-409F-44E8-96F8-7043F10F997A}" presName="childTextBox" presStyleLbl="fgAccFollowNode1" presStyleIdx="0" presStyleCnt="9" custScaleX="75194">
        <dgm:presLayoutVars>
          <dgm:bulletEnabled val="1"/>
        </dgm:presLayoutVars>
      </dgm:prSet>
      <dgm:spPr/>
      <dgm:t>
        <a:bodyPr/>
        <a:lstStyle/>
        <a:p>
          <a:endParaRPr lang="en-GB"/>
        </a:p>
      </dgm:t>
    </dgm:pt>
    <dgm:pt modelId="{D61C1201-B130-4A47-A82D-F588F9210FE2}" type="pres">
      <dgm:prSet presAssocID="{A929BAE5-D148-4916-8DFE-7EFC49C55EC2}" presName="childTextBox" presStyleLbl="fgAccFollowNode1" presStyleIdx="1" presStyleCnt="9">
        <dgm:presLayoutVars>
          <dgm:bulletEnabled val="1"/>
        </dgm:presLayoutVars>
      </dgm:prSet>
      <dgm:spPr/>
      <dgm:t>
        <a:bodyPr/>
        <a:lstStyle/>
        <a:p>
          <a:endParaRPr lang="en-GB"/>
        </a:p>
      </dgm:t>
    </dgm:pt>
    <dgm:pt modelId="{35DC5B58-CF23-43E5-99BD-0DBA4BDEB6B2}" type="pres">
      <dgm:prSet presAssocID="{40C9AE9B-41A5-4C50-96DC-234F341DA1E2}" presName="childTextBox" presStyleLbl="fgAccFollowNode1" presStyleIdx="2" presStyleCnt="9" custScaleX="69491">
        <dgm:presLayoutVars>
          <dgm:bulletEnabled val="1"/>
        </dgm:presLayoutVars>
      </dgm:prSet>
      <dgm:spPr/>
      <dgm:t>
        <a:bodyPr/>
        <a:lstStyle/>
        <a:p>
          <a:endParaRPr lang="en-GB"/>
        </a:p>
      </dgm:t>
    </dgm:pt>
    <dgm:pt modelId="{1DFC5639-9707-4F31-ACCB-F2D8D1AB54B0}" type="pres">
      <dgm:prSet presAssocID="{3B80F73F-2A1A-4D5D-BD13-99BC8B09D342}" presName="childTextBox" presStyleLbl="fgAccFollowNode1" presStyleIdx="3" presStyleCnt="9">
        <dgm:presLayoutVars>
          <dgm:bulletEnabled val="1"/>
        </dgm:presLayoutVars>
      </dgm:prSet>
      <dgm:spPr/>
      <dgm:t>
        <a:bodyPr/>
        <a:lstStyle/>
        <a:p>
          <a:endParaRPr lang="en-GB"/>
        </a:p>
      </dgm:t>
    </dgm:pt>
    <dgm:pt modelId="{E3B83DF4-B4BB-493D-99AB-D9F3A4BD6C70}" type="pres">
      <dgm:prSet presAssocID="{A020DEA5-6072-4E1D-B534-E2C312D0B658}" presName="sp" presStyleCnt="0"/>
      <dgm:spPr/>
      <dgm:t>
        <a:bodyPr/>
        <a:lstStyle/>
        <a:p>
          <a:endParaRPr lang="en-GB"/>
        </a:p>
      </dgm:t>
    </dgm:pt>
    <dgm:pt modelId="{9E113C90-AA37-486C-B81F-4BADA80EAC62}" type="pres">
      <dgm:prSet presAssocID="{8F4D64F4-99D5-462A-9113-3AA9C25305F9}" presName="arrowAndChildren" presStyleCnt="0"/>
      <dgm:spPr/>
      <dgm:t>
        <a:bodyPr/>
        <a:lstStyle/>
        <a:p>
          <a:endParaRPr lang="en-GB"/>
        </a:p>
      </dgm:t>
    </dgm:pt>
    <dgm:pt modelId="{0C63FB30-CE6D-4166-88B4-76CB8058043D}" type="pres">
      <dgm:prSet presAssocID="{8F4D64F4-99D5-462A-9113-3AA9C25305F9}" presName="parentTextArrow" presStyleLbl="node1" presStyleIdx="0" presStyleCnt="3"/>
      <dgm:spPr/>
      <dgm:t>
        <a:bodyPr/>
        <a:lstStyle/>
        <a:p>
          <a:endParaRPr lang="en-GB"/>
        </a:p>
      </dgm:t>
    </dgm:pt>
    <dgm:pt modelId="{3D2B394B-B239-4C3A-A270-2854E4E0EE1C}" type="pres">
      <dgm:prSet presAssocID="{8F4D64F4-99D5-462A-9113-3AA9C25305F9}" presName="arrow" presStyleLbl="node1" presStyleIdx="1" presStyleCnt="3"/>
      <dgm:spPr/>
      <dgm:t>
        <a:bodyPr/>
        <a:lstStyle/>
        <a:p>
          <a:endParaRPr lang="en-GB"/>
        </a:p>
      </dgm:t>
    </dgm:pt>
    <dgm:pt modelId="{16A2C061-A9A1-473B-9967-2B4306897730}" type="pres">
      <dgm:prSet presAssocID="{8F4D64F4-99D5-462A-9113-3AA9C25305F9}" presName="descendantArrow" presStyleCnt="0"/>
      <dgm:spPr/>
      <dgm:t>
        <a:bodyPr/>
        <a:lstStyle/>
        <a:p>
          <a:endParaRPr lang="en-GB"/>
        </a:p>
      </dgm:t>
    </dgm:pt>
    <dgm:pt modelId="{69A7B088-DC44-4911-9518-D04FE9BF88E8}" type="pres">
      <dgm:prSet presAssocID="{D6B5426D-6159-444D-B38F-2DB88D3AF18C}" presName="childTextArrow" presStyleLbl="fgAccFollowNode1" presStyleIdx="4" presStyleCnt="9">
        <dgm:presLayoutVars>
          <dgm:bulletEnabled val="1"/>
        </dgm:presLayoutVars>
      </dgm:prSet>
      <dgm:spPr/>
      <dgm:t>
        <a:bodyPr/>
        <a:lstStyle/>
        <a:p>
          <a:endParaRPr lang="en-GB"/>
        </a:p>
      </dgm:t>
    </dgm:pt>
    <dgm:pt modelId="{F7972997-754F-4589-BA53-993CA35A6E3E}" type="pres">
      <dgm:prSet presAssocID="{C2358553-226A-4BE3-BB24-F3C000BEBF2C}" presName="childTextArrow" presStyleLbl="fgAccFollowNode1" presStyleIdx="5" presStyleCnt="9">
        <dgm:presLayoutVars>
          <dgm:bulletEnabled val="1"/>
        </dgm:presLayoutVars>
      </dgm:prSet>
      <dgm:spPr/>
      <dgm:t>
        <a:bodyPr/>
        <a:lstStyle/>
        <a:p>
          <a:endParaRPr lang="en-GB"/>
        </a:p>
      </dgm:t>
    </dgm:pt>
    <dgm:pt modelId="{652429E4-A1DB-4108-9FBF-2C9D2818C4D0}" type="pres">
      <dgm:prSet presAssocID="{B769F0EB-19F4-4CF6-B10D-B16F8DBA379D}" presName="sp" presStyleCnt="0"/>
      <dgm:spPr/>
      <dgm:t>
        <a:bodyPr/>
        <a:lstStyle/>
        <a:p>
          <a:endParaRPr lang="en-GB"/>
        </a:p>
      </dgm:t>
    </dgm:pt>
    <dgm:pt modelId="{3F452942-5386-4A22-9437-976D9DC5CD47}" type="pres">
      <dgm:prSet presAssocID="{336B8B51-01B9-4B0E-80E0-455B301E2F53}" presName="arrowAndChildren" presStyleCnt="0"/>
      <dgm:spPr/>
      <dgm:t>
        <a:bodyPr/>
        <a:lstStyle/>
        <a:p>
          <a:endParaRPr lang="en-GB"/>
        </a:p>
      </dgm:t>
    </dgm:pt>
    <dgm:pt modelId="{8B90DBD8-1966-4374-A61D-9B2CAD7CE89F}" type="pres">
      <dgm:prSet presAssocID="{336B8B51-01B9-4B0E-80E0-455B301E2F53}" presName="parentTextArrow" presStyleLbl="node1" presStyleIdx="1" presStyleCnt="3"/>
      <dgm:spPr/>
      <dgm:t>
        <a:bodyPr/>
        <a:lstStyle/>
        <a:p>
          <a:endParaRPr lang="en-GB"/>
        </a:p>
      </dgm:t>
    </dgm:pt>
    <dgm:pt modelId="{DCC49DCF-49B3-49A2-B7B3-CDEFB1AD3BD5}" type="pres">
      <dgm:prSet presAssocID="{336B8B51-01B9-4B0E-80E0-455B301E2F53}" presName="arrow" presStyleLbl="node1" presStyleIdx="2" presStyleCnt="3"/>
      <dgm:spPr/>
      <dgm:t>
        <a:bodyPr/>
        <a:lstStyle/>
        <a:p>
          <a:endParaRPr lang="en-GB"/>
        </a:p>
      </dgm:t>
    </dgm:pt>
    <dgm:pt modelId="{D318A18E-B589-419F-956E-B41AE88DFF59}" type="pres">
      <dgm:prSet presAssocID="{336B8B51-01B9-4B0E-80E0-455B301E2F53}" presName="descendantArrow" presStyleCnt="0"/>
      <dgm:spPr/>
      <dgm:t>
        <a:bodyPr/>
        <a:lstStyle/>
        <a:p>
          <a:endParaRPr lang="en-GB"/>
        </a:p>
      </dgm:t>
    </dgm:pt>
    <dgm:pt modelId="{5C69F939-A5CE-4838-A371-CC5ADEB81687}" type="pres">
      <dgm:prSet presAssocID="{3BB7763A-BAE6-472E-BE28-E4C1200CCFF4}" presName="childTextArrow" presStyleLbl="fgAccFollowNode1" presStyleIdx="6" presStyleCnt="9" custScaleX="73934">
        <dgm:presLayoutVars>
          <dgm:bulletEnabled val="1"/>
        </dgm:presLayoutVars>
      </dgm:prSet>
      <dgm:spPr/>
      <dgm:t>
        <a:bodyPr/>
        <a:lstStyle/>
        <a:p>
          <a:endParaRPr lang="en-GB"/>
        </a:p>
      </dgm:t>
    </dgm:pt>
    <dgm:pt modelId="{08E15188-58AA-41F0-8760-BEE6D92D8291}" type="pres">
      <dgm:prSet presAssocID="{3E7666E0-1B51-4D20-91EF-AE2F8B1547EF}" presName="childTextArrow" presStyleLbl="fgAccFollowNode1" presStyleIdx="7" presStyleCnt="9" custScaleX="66284">
        <dgm:presLayoutVars>
          <dgm:bulletEnabled val="1"/>
        </dgm:presLayoutVars>
      </dgm:prSet>
      <dgm:spPr/>
      <dgm:t>
        <a:bodyPr/>
        <a:lstStyle/>
        <a:p>
          <a:endParaRPr lang="en-GB"/>
        </a:p>
      </dgm:t>
    </dgm:pt>
    <dgm:pt modelId="{14EF745D-60CC-41FB-A10D-6A74E893D96A}" type="pres">
      <dgm:prSet presAssocID="{41A58149-F0E8-4460-9349-3CF253314DBE}" presName="childTextArrow" presStyleLbl="fgAccFollowNode1" presStyleIdx="8" presStyleCnt="9">
        <dgm:presLayoutVars>
          <dgm:bulletEnabled val="1"/>
        </dgm:presLayoutVars>
      </dgm:prSet>
      <dgm:spPr/>
      <dgm:t>
        <a:bodyPr/>
        <a:lstStyle/>
        <a:p>
          <a:endParaRPr lang="en-GB"/>
        </a:p>
      </dgm:t>
    </dgm:pt>
  </dgm:ptLst>
  <dgm:cxnLst>
    <dgm:cxn modelId="{8D616B88-6E71-48D0-81A2-A7C9C1063961}" srcId="{A2C42D8D-37DC-47CF-971B-F8CAC855BB00}" destId="{82E76E0F-409F-44E8-96F8-7043F10F997A}" srcOrd="0" destOrd="0" parTransId="{D69AD0A3-E4A8-4B9B-A1E2-413B534A03C6}" sibTransId="{6139F3CB-804C-4C18-B35A-D926A9EA7C3E}"/>
    <dgm:cxn modelId="{918035D9-9E46-4B6A-A8BE-A6F421FE79B6}" type="presOf" srcId="{D6B5426D-6159-444D-B38F-2DB88D3AF18C}" destId="{69A7B088-DC44-4911-9518-D04FE9BF88E8}" srcOrd="0" destOrd="0" presId="urn:microsoft.com/office/officeart/2005/8/layout/process4"/>
    <dgm:cxn modelId="{0CBF5228-E6C5-411A-B082-0E9C8C31572E}" type="presOf" srcId="{A2C42D8D-37DC-47CF-971B-F8CAC855BB00}" destId="{6E5B8C53-A5CC-47F5-BE2E-C50BA0E57877}" srcOrd="1" destOrd="0" presId="urn:microsoft.com/office/officeart/2005/8/layout/process4"/>
    <dgm:cxn modelId="{0A730858-9724-47AD-A975-E768F793D29F}" srcId="{336B8B51-01B9-4B0E-80E0-455B301E2F53}" destId="{3BB7763A-BAE6-472E-BE28-E4C1200CCFF4}" srcOrd="0" destOrd="0" parTransId="{2405DADA-21CC-4204-B3E7-EE22F5916BD9}" sibTransId="{9EDE80DD-C4D4-447F-BF3D-73BFFA776D0B}"/>
    <dgm:cxn modelId="{AB51AB21-1AE3-41D4-BE13-851716B1CB9D}" srcId="{336B8B51-01B9-4B0E-80E0-455B301E2F53}" destId="{3E7666E0-1B51-4D20-91EF-AE2F8B1547EF}" srcOrd="1" destOrd="0" parTransId="{ED1AC627-A314-4A54-B8C7-07A96241705E}" sibTransId="{43749E22-CF69-42B2-A373-59D8E76CA7F8}"/>
    <dgm:cxn modelId="{059D1650-4048-47E0-BE7A-FF66ED3EAE23}" type="presOf" srcId="{8F4D64F4-99D5-462A-9113-3AA9C25305F9}" destId="{3D2B394B-B239-4C3A-A270-2854E4E0EE1C}" srcOrd="1" destOrd="0" presId="urn:microsoft.com/office/officeart/2005/8/layout/process4"/>
    <dgm:cxn modelId="{3F79C868-C4D1-42D8-AB24-F739C526DF6B}" type="presOf" srcId="{76388F2E-DA50-4E12-8734-DC88E6683CEE}" destId="{FA2668E4-3D08-4C67-87C3-A181C29575B2}" srcOrd="0" destOrd="0" presId="urn:microsoft.com/office/officeart/2005/8/layout/process4"/>
    <dgm:cxn modelId="{CEE3D48A-9BCF-47E8-869C-EA5CE17E782B}" type="presOf" srcId="{336B8B51-01B9-4B0E-80E0-455B301E2F53}" destId="{DCC49DCF-49B3-49A2-B7B3-CDEFB1AD3BD5}" srcOrd="1" destOrd="0" presId="urn:microsoft.com/office/officeart/2005/8/layout/process4"/>
    <dgm:cxn modelId="{ACE6C2FC-D81E-4372-A1A6-CAE1DFD517EE}" type="presOf" srcId="{41A58149-F0E8-4460-9349-3CF253314DBE}" destId="{14EF745D-60CC-41FB-A10D-6A74E893D96A}" srcOrd="0" destOrd="0" presId="urn:microsoft.com/office/officeart/2005/8/layout/process4"/>
    <dgm:cxn modelId="{CFABCAB9-8A31-493D-9FD3-5A5DAA0E8B2E}" type="presOf" srcId="{336B8B51-01B9-4B0E-80E0-455B301E2F53}" destId="{8B90DBD8-1966-4374-A61D-9B2CAD7CE89F}" srcOrd="0" destOrd="0" presId="urn:microsoft.com/office/officeart/2005/8/layout/process4"/>
    <dgm:cxn modelId="{108E99B4-8263-4299-AC90-CB12929C7433}" type="presOf" srcId="{82E76E0F-409F-44E8-96F8-7043F10F997A}" destId="{3EC8E9A7-81DF-4E85-B11D-E6F951191726}" srcOrd="0" destOrd="0" presId="urn:microsoft.com/office/officeart/2005/8/layout/process4"/>
    <dgm:cxn modelId="{474B61F3-7D19-4B5D-9B77-8529747519D1}" srcId="{A2C42D8D-37DC-47CF-971B-F8CAC855BB00}" destId="{3B80F73F-2A1A-4D5D-BD13-99BC8B09D342}" srcOrd="3" destOrd="0" parTransId="{4F03A87F-8D05-4679-A740-102970D6482F}" sibTransId="{D6BDAC3E-CA32-4C28-8F67-5490790B8CF9}"/>
    <dgm:cxn modelId="{09C7DB44-B18C-4B39-80BB-BA2825796FA9}" type="presOf" srcId="{A2C42D8D-37DC-47CF-971B-F8CAC855BB00}" destId="{B41399F6-ACB5-4652-97D8-368F4E82A876}" srcOrd="0" destOrd="0" presId="urn:microsoft.com/office/officeart/2005/8/layout/process4"/>
    <dgm:cxn modelId="{5C6AB47C-F5A9-4061-9DDA-ACB0C76D21C7}" type="presOf" srcId="{3E7666E0-1B51-4D20-91EF-AE2F8B1547EF}" destId="{08E15188-58AA-41F0-8760-BEE6D92D8291}" srcOrd="0" destOrd="0" presId="urn:microsoft.com/office/officeart/2005/8/layout/process4"/>
    <dgm:cxn modelId="{2F875E1D-E9D6-40C8-A4A0-A09CABD4F0CF}" srcId="{A2C42D8D-37DC-47CF-971B-F8CAC855BB00}" destId="{40C9AE9B-41A5-4C50-96DC-234F341DA1E2}" srcOrd="2" destOrd="0" parTransId="{E2A1B104-8E96-45CA-AD76-A0CD0433A6D1}" sibTransId="{6D81338D-C9FA-4997-B27E-E03B4FBD2CE2}"/>
    <dgm:cxn modelId="{BA70EDE8-A841-4815-A350-CF5CFB51AFD3}" srcId="{A2C42D8D-37DC-47CF-971B-F8CAC855BB00}" destId="{A929BAE5-D148-4916-8DFE-7EFC49C55EC2}" srcOrd="1" destOrd="0" parTransId="{36CAF1B8-5EDC-4E22-8E0B-F7764DCFB7F1}" sibTransId="{50BE1010-EE4C-4317-8ACB-FC0C3D8E2754}"/>
    <dgm:cxn modelId="{2055D60E-A6EC-4340-A4EB-FEA2AED14AF2}" type="presOf" srcId="{3BB7763A-BAE6-472E-BE28-E4C1200CCFF4}" destId="{5C69F939-A5CE-4838-A371-CC5ADEB81687}" srcOrd="0" destOrd="0" presId="urn:microsoft.com/office/officeart/2005/8/layout/process4"/>
    <dgm:cxn modelId="{268B9330-89CC-4DED-BA83-F8C48324388E}" type="presOf" srcId="{A929BAE5-D148-4916-8DFE-7EFC49C55EC2}" destId="{D61C1201-B130-4A47-A82D-F588F9210FE2}" srcOrd="0" destOrd="0" presId="urn:microsoft.com/office/officeart/2005/8/layout/process4"/>
    <dgm:cxn modelId="{5B171D38-A8E8-4D96-ACBF-1111272ADDF5}" type="presOf" srcId="{40C9AE9B-41A5-4C50-96DC-234F341DA1E2}" destId="{35DC5B58-CF23-43E5-99BD-0DBA4BDEB6B2}" srcOrd="0" destOrd="0" presId="urn:microsoft.com/office/officeart/2005/8/layout/process4"/>
    <dgm:cxn modelId="{DFC2F2C2-7FE2-463A-851D-D4A795573ED6}" type="presOf" srcId="{3B80F73F-2A1A-4D5D-BD13-99BC8B09D342}" destId="{1DFC5639-9707-4F31-ACCB-F2D8D1AB54B0}" srcOrd="0" destOrd="0" presId="urn:microsoft.com/office/officeart/2005/8/layout/process4"/>
    <dgm:cxn modelId="{8B8AF6A6-06B6-4B3E-BC57-8C4C61EAA95E}" srcId="{76388F2E-DA50-4E12-8734-DC88E6683CEE}" destId="{8F4D64F4-99D5-462A-9113-3AA9C25305F9}" srcOrd="1" destOrd="0" parTransId="{FD7F1054-B13F-4FB9-ABB7-2D495F999B83}" sibTransId="{A020DEA5-6072-4E1D-B534-E2C312D0B658}"/>
    <dgm:cxn modelId="{233025C2-FCD9-4A11-A213-D2CF29079DD4}" srcId="{76388F2E-DA50-4E12-8734-DC88E6683CEE}" destId="{A2C42D8D-37DC-47CF-971B-F8CAC855BB00}" srcOrd="2" destOrd="0" parTransId="{2107CE07-7042-446F-9CF2-4C8F1E355B34}" sibTransId="{8149C31A-053C-440C-A64E-9176D78D4E5A}"/>
    <dgm:cxn modelId="{A0D7603B-EDFC-4684-9E7B-E3C06E9EFD5E}" type="presOf" srcId="{C2358553-226A-4BE3-BB24-F3C000BEBF2C}" destId="{F7972997-754F-4589-BA53-993CA35A6E3E}" srcOrd="0" destOrd="0" presId="urn:microsoft.com/office/officeart/2005/8/layout/process4"/>
    <dgm:cxn modelId="{A14D8CA3-1CE0-44CA-8546-DF55141DB590}" srcId="{8F4D64F4-99D5-462A-9113-3AA9C25305F9}" destId="{C2358553-226A-4BE3-BB24-F3C000BEBF2C}" srcOrd="1" destOrd="0" parTransId="{027B372B-C5AB-475F-A678-CDDEA6B72162}" sibTransId="{F3812458-B852-4361-A919-253C5277C3DD}"/>
    <dgm:cxn modelId="{3D1E8702-00A1-4FE2-86AE-EFE6EB82ACC2}" type="presOf" srcId="{8F4D64F4-99D5-462A-9113-3AA9C25305F9}" destId="{0C63FB30-CE6D-4166-88B4-76CB8058043D}" srcOrd="0" destOrd="0" presId="urn:microsoft.com/office/officeart/2005/8/layout/process4"/>
    <dgm:cxn modelId="{6D43C341-1D23-447D-9E94-D329E15FF42D}" srcId="{76388F2E-DA50-4E12-8734-DC88E6683CEE}" destId="{336B8B51-01B9-4B0E-80E0-455B301E2F53}" srcOrd="0" destOrd="0" parTransId="{5257E199-9A25-4190-86B0-98DD10967C3B}" sibTransId="{B769F0EB-19F4-4CF6-B10D-B16F8DBA379D}"/>
    <dgm:cxn modelId="{7AD631B3-7F3A-41FB-976B-9682DAB0228F}" srcId="{336B8B51-01B9-4B0E-80E0-455B301E2F53}" destId="{41A58149-F0E8-4460-9349-3CF253314DBE}" srcOrd="2" destOrd="0" parTransId="{497EDFFD-8E95-4603-99F5-41D2A0C4E464}" sibTransId="{4F717380-C69A-44EF-AD67-177F3E92C43A}"/>
    <dgm:cxn modelId="{6AF3F7B1-0C1F-4B62-8540-A5DB7C498095}" srcId="{8F4D64F4-99D5-462A-9113-3AA9C25305F9}" destId="{D6B5426D-6159-444D-B38F-2DB88D3AF18C}" srcOrd="0" destOrd="0" parTransId="{ACFD823E-76BB-4F3D-A62A-224BE268F401}" sibTransId="{E3D3097F-B1F3-4210-B753-E1075B418EBC}"/>
    <dgm:cxn modelId="{71B9D346-5125-47AD-B145-1279FB94C7BA}" type="presParOf" srcId="{FA2668E4-3D08-4C67-87C3-A181C29575B2}" destId="{2CF4314D-4151-4E0D-99FD-7B1768586C73}" srcOrd="0" destOrd="0" presId="urn:microsoft.com/office/officeart/2005/8/layout/process4"/>
    <dgm:cxn modelId="{D1AA073A-743D-4934-AE91-087C44BB19B8}" type="presParOf" srcId="{2CF4314D-4151-4E0D-99FD-7B1768586C73}" destId="{B41399F6-ACB5-4652-97D8-368F4E82A876}" srcOrd="0" destOrd="0" presId="urn:microsoft.com/office/officeart/2005/8/layout/process4"/>
    <dgm:cxn modelId="{77F43B29-469A-43C0-8217-1D60CE49DDDC}" type="presParOf" srcId="{2CF4314D-4151-4E0D-99FD-7B1768586C73}" destId="{6E5B8C53-A5CC-47F5-BE2E-C50BA0E57877}" srcOrd="1" destOrd="0" presId="urn:microsoft.com/office/officeart/2005/8/layout/process4"/>
    <dgm:cxn modelId="{EF22E8F6-31BA-46D8-84D7-EC9CBDFB24C6}" type="presParOf" srcId="{2CF4314D-4151-4E0D-99FD-7B1768586C73}" destId="{56B2C7DB-C893-4A1D-AFAD-8D6918CFB846}" srcOrd="2" destOrd="0" presId="urn:microsoft.com/office/officeart/2005/8/layout/process4"/>
    <dgm:cxn modelId="{8D1CFE2A-F1A9-44EE-9D1A-497BBE684A29}" type="presParOf" srcId="{56B2C7DB-C893-4A1D-AFAD-8D6918CFB846}" destId="{3EC8E9A7-81DF-4E85-B11D-E6F951191726}" srcOrd="0" destOrd="0" presId="urn:microsoft.com/office/officeart/2005/8/layout/process4"/>
    <dgm:cxn modelId="{B1E88392-679B-44C9-A299-7BAC3AA16652}" type="presParOf" srcId="{56B2C7DB-C893-4A1D-AFAD-8D6918CFB846}" destId="{D61C1201-B130-4A47-A82D-F588F9210FE2}" srcOrd="1" destOrd="0" presId="urn:microsoft.com/office/officeart/2005/8/layout/process4"/>
    <dgm:cxn modelId="{FE4187BC-5DD2-491E-8BDE-65FCB744BA78}" type="presParOf" srcId="{56B2C7DB-C893-4A1D-AFAD-8D6918CFB846}" destId="{35DC5B58-CF23-43E5-99BD-0DBA4BDEB6B2}" srcOrd="2" destOrd="0" presId="urn:microsoft.com/office/officeart/2005/8/layout/process4"/>
    <dgm:cxn modelId="{AEA0D17A-35DE-4320-8AEF-F595309AF24E}" type="presParOf" srcId="{56B2C7DB-C893-4A1D-AFAD-8D6918CFB846}" destId="{1DFC5639-9707-4F31-ACCB-F2D8D1AB54B0}" srcOrd="3" destOrd="0" presId="urn:microsoft.com/office/officeart/2005/8/layout/process4"/>
    <dgm:cxn modelId="{B49DE5F1-5C37-41E3-9CAC-93C8B7EF30BC}" type="presParOf" srcId="{FA2668E4-3D08-4C67-87C3-A181C29575B2}" destId="{E3B83DF4-B4BB-493D-99AB-D9F3A4BD6C70}" srcOrd="1" destOrd="0" presId="urn:microsoft.com/office/officeart/2005/8/layout/process4"/>
    <dgm:cxn modelId="{DA84FF14-C29C-444C-833A-71E6AE8FBA05}" type="presParOf" srcId="{FA2668E4-3D08-4C67-87C3-A181C29575B2}" destId="{9E113C90-AA37-486C-B81F-4BADA80EAC62}" srcOrd="2" destOrd="0" presId="urn:microsoft.com/office/officeart/2005/8/layout/process4"/>
    <dgm:cxn modelId="{419E37C5-7F21-4179-AC00-5E75F7272B66}" type="presParOf" srcId="{9E113C90-AA37-486C-B81F-4BADA80EAC62}" destId="{0C63FB30-CE6D-4166-88B4-76CB8058043D}" srcOrd="0" destOrd="0" presId="urn:microsoft.com/office/officeart/2005/8/layout/process4"/>
    <dgm:cxn modelId="{457D96C1-0687-41A2-9DF8-3A6EA178D641}" type="presParOf" srcId="{9E113C90-AA37-486C-B81F-4BADA80EAC62}" destId="{3D2B394B-B239-4C3A-A270-2854E4E0EE1C}" srcOrd="1" destOrd="0" presId="urn:microsoft.com/office/officeart/2005/8/layout/process4"/>
    <dgm:cxn modelId="{CC9F0FC0-34AC-45D5-82B6-A15F3E499510}" type="presParOf" srcId="{9E113C90-AA37-486C-B81F-4BADA80EAC62}" destId="{16A2C061-A9A1-473B-9967-2B4306897730}" srcOrd="2" destOrd="0" presId="urn:microsoft.com/office/officeart/2005/8/layout/process4"/>
    <dgm:cxn modelId="{328E2916-2609-49A4-9746-04508718A9FF}" type="presParOf" srcId="{16A2C061-A9A1-473B-9967-2B4306897730}" destId="{69A7B088-DC44-4911-9518-D04FE9BF88E8}" srcOrd="0" destOrd="0" presId="urn:microsoft.com/office/officeart/2005/8/layout/process4"/>
    <dgm:cxn modelId="{4782748F-0450-4CCF-BB5C-00944CF18762}" type="presParOf" srcId="{16A2C061-A9A1-473B-9967-2B4306897730}" destId="{F7972997-754F-4589-BA53-993CA35A6E3E}" srcOrd="1" destOrd="0" presId="urn:microsoft.com/office/officeart/2005/8/layout/process4"/>
    <dgm:cxn modelId="{3E76FCEC-68A9-4955-A842-E4A23E565263}" type="presParOf" srcId="{FA2668E4-3D08-4C67-87C3-A181C29575B2}" destId="{652429E4-A1DB-4108-9FBF-2C9D2818C4D0}" srcOrd="3" destOrd="0" presId="urn:microsoft.com/office/officeart/2005/8/layout/process4"/>
    <dgm:cxn modelId="{BD3DCA98-AB91-4692-A7EC-1A7CF4BF6A52}" type="presParOf" srcId="{FA2668E4-3D08-4C67-87C3-A181C29575B2}" destId="{3F452942-5386-4A22-9437-976D9DC5CD47}" srcOrd="4" destOrd="0" presId="urn:microsoft.com/office/officeart/2005/8/layout/process4"/>
    <dgm:cxn modelId="{F0CAD12B-260B-45B8-9ADB-44925346E925}" type="presParOf" srcId="{3F452942-5386-4A22-9437-976D9DC5CD47}" destId="{8B90DBD8-1966-4374-A61D-9B2CAD7CE89F}" srcOrd="0" destOrd="0" presId="urn:microsoft.com/office/officeart/2005/8/layout/process4"/>
    <dgm:cxn modelId="{E3993373-BF3C-46D2-BE80-126BF81224AB}" type="presParOf" srcId="{3F452942-5386-4A22-9437-976D9DC5CD47}" destId="{DCC49DCF-49B3-49A2-B7B3-CDEFB1AD3BD5}" srcOrd="1" destOrd="0" presId="urn:microsoft.com/office/officeart/2005/8/layout/process4"/>
    <dgm:cxn modelId="{F776A08F-D362-4DA2-8A74-40F6B3D3B969}" type="presParOf" srcId="{3F452942-5386-4A22-9437-976D9DC5CD47}" destId="{D318A18E-B589-419F-956E-B41AE88DFF59}" srcOrd="2" destOrd="0" presId="urn:microsoft.com/office/officeart/2005/8/layout/process4"/>
    <dgm:cxn modelId="{E0372092-AAEF-466D-856F-3108AE155A03}" type="presParOf" srcId="{D318A18E-B589-419F-956E-B41AE88DFF59}" destId="{5C69F939-A5CE-4838-A371-CC5ADEB81687}" srcOrd="0" destOrd="0" presId="urn:microsoft.com/office/officeart/2005/8/layout/process4"/>
    <dgm:cxn modelId="{423A9F34-F70A-429C-B9F5-E0642730AC38}" type="presParOf" srcId="{D318A18E-B589-419F-956E-B41AE88DFF59}" destId="{08E15188-58AA-41F0-8760-BEE6D92D8291}" srcOrd="1" destOrd="0" presId="urn:microsoft.com/office/officeart/2005/8/layout/process4"/>
    <dgm:cxn modelId="{72E79723-ED22-421A-BFBB-6C9BB40BAFBB}" type="presParOf" srcId="{D318A18E-B589-419F-956E-B41AE88DFF59}" destId="{14EF745D-60CC-41FB-A10D-6A74E893D96A}" srcOrd="2" destOrd="0" presId="urn:microsoft.com/office/officeart/2005/8/layout/process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2D72C-565D-4DFC-AEF8-3B9F197033C1}" type="datetimeFigureOut">
              <a:rPr lang="en-GB" smtClean="0"/>
              <a:t>05/04/2017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4668DE-039B-4853-A402-0C6A9A237E69}" type="slidenum">
              <a:rPr lang="en-GB" smtClean="0"/>
              <a:t>‹#›</a:t>
            </a:fld>
            <a:endParaRPr lang="en-GB"/>
          </a:p>
        </p:txBody>
      </p:sp>
    </p:spTree>
    <p:extLst>
      <p:ext uri="{BB962C8B-B14F-4D97-AF65-F5344CB8AC3E}">
        <p14:creationId xmlns:p14="http://schemas.microsoft.com/office/powerpoint/2010/main" val="1600784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2C260FB-1535-4BFE-87B8-EA8F4FBB543F}" type="slidenum">
              <a:rPr lang="en-GB" smtClean="0"/>
              <a:pPr/>
              <a:t>3</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Number of patient consultations per practice ranged from 90 to 255 among PA practices and 136 to 304 among GP practices</a:t>
            </a:r>
          </a:p>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13</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14</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Unadjusted analyses suggest no difference in the number of procedures carried out, the number of investigations or tests ordered or undertaken, or the issuing of fitness to work certificates, but suggest that patients consulting a PA are more likely to receive a prescription medicine; PAs are more likely to make a referral to another service; and PAs are more likely to record giving general advice, advice on medication management and advice about over the counter medications (table 24).</a:t>
            </a:r>
          </a:p>
          <a:p>
            <a:r>
              <a:rPr lang="en-GB" sz="1200" kern="1200" dirty="0" smtClean="0">
                <a:solidFill>
                  <a:schemeClr val="tx1"/>
                </a:solidFill>
                <a:effectLst/>
                <a:latin typeface="+mn-lt"/>
                <a:ea typeface="+mn-ea"/>
                <a:cs typeface="+mn-cs"/>
              </a:rPr>
              <a:t>Once adjusted for covariates of relevance to each of the process outcome measures - </a:t>
            </a:r>
            <a:r>
              <a:rPr lang="en-GB" dirty="0" smtClean="0"/>
              <a:t>Greater number of QOFs, higher attendances in previous three months and higher repeat prescriptions amongst the patients seen by GPs in the sample &amp; more patients with problems classified as acute or chronic (associated with older age groups) amongst the GP cases in the sample - </a:t>
            </a:r>
            <a:r>
              <a:rPr lang="en-GB" sz="1200" kern="1200" dirty="0" smtClean="0">
                <a:solidFill>
                  <a:schemeClr val="tx1"/>
                </a:solidFill>
                <a:effectLst/>
                <a:latin typeface="+mn-lt"/>
                <a:ea typeface="+mn-ea"/>
                <a:cs typeface="+mn-cs"/>
              </a:rPr>
              <a:t>and for clustering in the data at practice level, the unadjusted differences in the number of prescriptions, number of referrals and the giving of advice about over the counter medications diminish and are no longer statistically significant (table 24).  Key in the adjustment of difference is the ‘PA study condition classification’ of the case as acute, chronic, minor/symptom, prevention or process.  After statistical adjustment PAs remain more likely to document giving general and medication management advice to patients.</a:t>
            </a:r>
            <a:endParaRPr lang="en-GB" dirty="0" smtClean="0"/>
          </a:p>
          <a:p>
            <a:endParaRPr lang="en-GB" dirty="0"/>
          </a:p>
        </p:txBody>
      </p:sp>
      <p:sp>
        <p:nvSpPr>
          <p:cNvPr id="4" name="Slide Number Placeholder 3"/>
          <p:cNvSpPr>
            <a:spLocks noGrp="1"/>
          </p:cNvSpPr>
          <p:nvPr>
            <p:ph type="sldNum" sz="quarter" idx="10"/>
          </p:nvPr>
        </p:nvSpPr>
        <p:spPr/>
        <p:txBody>
          <a:bodyPr/>
          <a:lstStyle/>
          <a:p>
            <a:fld id="{02C260FB-1535-4BFE-87B8-EA8F4FBB543F}" type="slidenum">
              <a:rPr lang="en-GB" smtClean="0"/>
              <a:pPr/>
              <a:t>15</a:t>
            </a:fld>
            <a:endParaRPr lang="en-GB"/>
          </a:p>
        </p:txBody>
      </p:sp>
    </p:spTree>
    <p:extLst>
      <p:ext uri="{BB962C8B-B14F-4D97-AF65-F5344CB8AC3E}">
        <p14:creationId xmlns:p14="http://schemas.microsoft.com/office/powerpoint/2010/main" val="2329523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solidFill>
                  <a:prstClr val="black"/>
                </a:solidFill>
              </a:rPr>
              <a:pPr/>
              <a:t>17</a:t>
            </a:fld>
            <a:endParaRPr lang="en-GB">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18</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19</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E87523B-CB4D-4FF3-A846-4558BD8A30F0}" type="slidenum">
              <a:rPr lang="en-GB" smtClean="0"/>
              <a:pPr/>
              <a:t>20</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21</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22</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23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2C260FB-1535-4BFE-87B8-EA8F4FBB543F}"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2C260FB-1535-4BFE-87B8-EA8F4FBB543F}" type="slidenum">
              <a:rPr lang="en-GB" smtClean="0"/>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2C260FB-1535-4BFE-87B8-EA8F4FBB543F}" type="slidenum">
              <a:rPr lang="en-GB" smtClean="0"/>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2C260FB-1535-4BFE-87B8-EA8F4FBB543F}" type="slidenum">
              <a:rPr lang="en-GB" smtClean="0"/>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2C260FB-1535-4BFE-87B8-EA8F4FBB543F}" type="slidenum">
              <a:rPr lang="en-GB" smtClean="0"/>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02C260FB-1535-4BFE-87B8-EA8F4FBB543F}" type="slidenum">
              <a:rPr lang="en-GB" smtClean="0"/>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E87523B-CB4D-4FF3-A846-4558BD8A30F0}" type="slidenum">
              <a:rPr lang="en-GB" smtClean="0"/>
              <a:pPr/>
              <a:t>11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87523B-CB4D-4FF3-A846-4558BD8A30F0}" type="slidenum">
              <a:rPr lang="en-GB" smtClean="0"/>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839F7B-3A72-4F38-8E98-1E7485FD39BA}" type="datetimeFigureOut">
              <a:rPr lang="en-GB" smtClean="0"/>
              <a:t>05/04/2017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24105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839F7B-3A72-4F38-8E98-1E7485FD39BA}" type="datetimeFigureOut">
              <a:rPr lang="en-GB" smtClean="0"/>
              <a:t>05/04/2017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202652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839F7B-3A72-4F38-8E98-1E7485FD39BA}" type="datetimeFigureOut">
              <a:rPr lang="en-GB" smtClean="0"/>
              <a:t>05/04/2017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1340191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839F7B-3A72-4F38-8E98-1E7485FD39BA}" type="datetimeFigureOut">
              <a:rPr lang="en-GB" smtClean="0"/>
              <a:t>05/04/2017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2878727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839F7B-3A72-4F38-8E98-1E7485FD39BA}" type="datetimeFigureOut">
              <a:rPr lang="en-GB" smtClean="0"/>
              <a:t>05/04/2017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347635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839F7B-3A72-4F38-8E98-1E7485FD39BA}" type="datetimeFigureOut">
              <a:rPr lang="en-GB" smtClean="0"/>
              <a:t>05/04/2017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233816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839F7B-3A72-4F38-8E98-1E7485FD39BA}" type="datetimeFigureOut">
              <a:rPr lang="en-GB" smtClean="0"/>
              <a:t>05/04/2017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2765600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839F7B-3A72-4F38-8E98-1E7485FD39BA}" type="datetimeFigureOut">
              <a:rPr lang="en-GB" smtClean="0"/>
              <a:t>05/04/2017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182588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39F7B-3A72-4F38-8E98-1E7485FD39BA}" type="datetimeFigureOut">
              <a:rPr lang="en-GB" smtClean="0"/>
              <a:t>05/04/2017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368498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39F7B-3A72-4F38-8E98-1E7485FD39BA}" type="datetimeFigureOut">
              <a:rPr lang="en-GB" smtClean="0"/>
              <a:t>05/04/2017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3232314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39F7B-3A72-4F38-8E98-1E7485FD39BA}" type="datetimeFigureOut">
              <a:rPr lang="en-GB" smtClean="0"/>
              <a:t>05/04/2017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3A190A-49CD-4D81-A3C6-21C067BD77F3}" type="slidenum">
              <a:rPr lang="en-GB" smtClean="0"/>
              <a:t>‹#›</a:t>
            </a:fld>
            <a:endParaRPr lang="en-GB"/>
          </a:p>
        </p:txBody>
      </p:sp>
    </p:spTree>
    <p:extLst>
      <p:ext uri="{BB962C8B-B14F-4D97-AF65-F5344CB8AC3E}">
        <p14:creationId xmlns:p14="http://schemas.microsoft.com/office/powerpoint/2010/main" val="151885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39F7B-3A72-4F38-8E98-1E7485FD39BA}" type="datetimeFigureOut">
              <a:rPr lang="en-GB" smtClean="0"/>
              <a:t>05/04/2017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A190A-49CD-4D81-A3C6-21C067BD77F3}" type="slidenum">
              <a:rPr lang="en-GB" smtClean="0"/>
              <a:t>‹#›</a:t>
            </a:fld>
            <a:endParaRPr lang="en-GB"/>
          </a:p>
        </p:txBody>
      </p:sp>
      <p:pic>
        <p:nvPicPr>
          <p:cNvPr id="1027"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8475" y="1268760"/>
            <a:ext cx="8145463"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15556" y="6201071"/>
            <a:ext cx="15113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6004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ls.gov/ooh/healthcare/physician-assistants.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www.rhul.ac.uk/" TargetMode="External"/><Relationship Id="rId5" Type="http://schemas.openxmlformats.org/officeDocument/2006/relationships/image" Target="../media/image7.jpeg"/><Relationship Id="rId4" Type="http://schemas.openxmlformats.org/officeDocument/2006/relationships/hyperlink" Target="http://www.google.co.uk/imgres?imgurl=http://www.ipgroupplc.com/ipo/images/surrey_logo.gif&amp;imgrefurl=http://www.ipgroupplc.com/ipo/partners/surrey/&amp;usg=__2CbGYZvDMlUcqSVu_j5Kbh5tI1M=&amp;h=57&amp;w=186&amp;sz=16&amp;hl=en&amp;start=1&amp;zoom=1&amp;itbs=1&amp;tbnid=j-bRWnc6uGiQ7M:&amp;tbnh=31&amp;tbnw=102&amp;prev=/images?q=university+of+surrey+logo&amp;hl=en&amp;gbv=2&amp;tbs=isch:1&amp;ei=9LeJTYTqM4KDhQfDqKi0DQ"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Physician Associates (PAs) in primary </a:t>
            </a:r>
            <a:r>
              <a:rPr lang="en-GB" dirty="0" smtClean="0"/>
              <a:t>care in England : what’s the evidence ? </a:t>
            </a:r>
            <a:r>
              <a:rPr lang="en-GB" dirty="0"/>
              <a:t/>
            </a:r>
            <a:br>
              <a:rPr lang="en-GB" dirty="0"/>
            </a:br>
            <a:r>
              <a:rPr lang="en-GB" dirty="0"/>
              <a:t> </a:t>
            </a:r>
            <a:endParaRPr lang="en-GB" sz="3100" dirty="0"/>
          </a:p>
        </p:txBody>
      </p:sp>
      <p:sp>
        <p:nvSpPr>
          <p:cNvPr id="3" name="Subtitle 2"/>
          <p:cNvSpPr>
            <a:spLocks noGrp="1"/>
          </p:cNvSpPr>
          <p:nvPr>
            <p:ph type="subTitle" idx="1"/>
          </p:nvPr>
        </p:nvSpPr>
        <p:spPr/>
        <p:txBody>
          <a:bodyPr/>
          <a:lstStyle/>
          <a:p>
            <a:r>
              <a:rPr lang="en-GB" dirty="0" smtClean="0"/>
              <a:t>Vari M Drennan MBE</a:t>
            </a:r>
          </a:p>
          <a:p>
            <a:r>
              <a:rPr lang="en-GB" dirty="0" smtClean="0"/>
              <a:t>v.drennan@sgul.kingston.ac.uk</a:t>
            </a:r>
            <a:endParaRPr lang="en-GB" dirty="0"/>
          </a:p>
        </p:txBody>
      </p:sp>
    </p:spTree>
    <p:extLst>
      <p:ext uri="{BB962C8B-B14F-4D97-AF65-F5344CB8AC3E}">
        <p14:creationId xmlns:p14="http://schemas.microsoft.com/office/powerpoint/2010/main" val="2213360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38138"/>
          </a:xfrm>
        </p:spPr>
        <p:txBody>
          <a:bodyPr>
            <a:normAutofit/>
          </a:bodyPr>
          <a:lstStyle/>
          <a:p>
            <a:r>
              <a:rPr lang="en-GB" sz="3600" b="1" dirty="0" smtClean="0"/>
              <a:t>Study Design </a:t>
            </a:r>
            <a:endParaRPr lang="en-GB"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3950225"/>
              </p:ext>
            </p:extLst>
          </p:nvPr>
        </p:nvGraphicFramePr>
        <p:xfrm>
          <a:off x="457200" y="1600200"/>
          <a:ext cx="8291513"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Notched Right Arrow 4"/>
          <p:cNvSpPr/>
          <p:nvPr/>
        </p:nvSpPr>
        <p:spPr>
          <a:xfrm>
            <a:off x="0" y="3573016"/>
            <a:ext cx="1403648" cy="720080"/>
          </a:xfrm>
          <a:prstGeom prst="notch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979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0"/>
            <a:ext cx="7038524" cy="1143000"/>
          </a:xfrm>
        </p:spPr>
        <p:txBody>
          <a:bodyPr>
            <a:normAutofit/>
          </a:bodyPr>
          <a:lstStyle/>
          <a:p>
            <a:r>
              <a:rPr lang="en-GB" sz="3200" dirty="0">
                <a:cs typeface="Times New Roman" pitchFamily="18" charset="0"/>
              </a:rPr>
              <a:t>Comparative </a:t>
            </a:r>
            <a:r>
              <a:rPr lang="en-GB" sz="3200" dirty="0" smtClean="0">
                <a:cs typeface="Times New Roman" pitchFamily="18" charset="0"/>
              </a:rPr>
              <a:t>study</a:t>
            </a:r>
            <a:endParaRPr lang="en-GB" sz="3200" b="1" dirty="0"/>
          </a:p>
        </p:txBody>
      </p:sp>
      <p:sp>
        <p:nvSpPr>
          <p:cNvPr id="3" name="Content Placeholder 2"/>
          <p:cNvSpPr>
            <a:spLocks noGrp="1"/>
          </p:cNvSpPr>
          <p:nvPr>
            <p:ph idx="1"/>
          </p:nvPr>
        </p:nvSpPr>
        <p:spPr>
          <a:xfrm>
            <a:off x="683568" y="1628800"/>
            <a:ext cx="8046066" cy="4608512"/>
          </a:xfrm>
        </p:spPr>
        <p:txBody>
          <a:bodyPr>
            <a:noAutofit/>
          </a:bodyPr>
          <a:lstStyle/>
          <a:p>
            <a:pPr>
              <a:buNone/>
            </a:pPr>
            <a:r>
              <a:rPr lang="en-GB" sz="2400" dirty="0" smtClean="0">
                <a:cs typeface="Times New Roman" pitchFamily="18" charset="0"/>
              </a:rPr>
              <a:t>6 general practices currently employing PAs and 6 matched practices not including PAs in their staffing</a:t>
            </a:r>
          </a:p>
          <a:p>
            <a:pPr>
              <a:buNone/>
            </a:pPr>
            <a:r>
              <a:rPr lang="en-GB" sz="2400" dirty="0" smtClean="0">
                <a:cs typeface="Times New Roman" pitchFamily="18" charset="0"/>
              </a:rPr>
              <a:t> </a:t>
            </a:r>
            <a:r>
              <a:rPr lang="en-GB" sz="2400" b="1" dirty="0" smtClean="0">
                <a:cs typeface="Times New Roman" pitchFamily="18" charset="0"/>
              </a:rPr>
              <a:t>Multiple types of data collection </a:t>
            </a:r>
          </a:p>
          <a:p>
            <a:pPr marL="914400" lvl="1" indent="-457200">
              <a:buFont typeface="+mj-lt"/>
              <a:buAutoNum type="arabicPeriod"/>
            </a:pPr>
            <a:r>
              <a:rPr lang="en-GB" sz="2400" dirty="0" smtClean="0">
                <a:cs typeface="Times New Roman" pitchFamily="18" charset="0"/>
              </a:rPr>
              <a:t>Consultation record review and linked patient survey</a:t>
            </a:r>
          </a:p>
          <a:p>
            <a:pPr marL="914400" lvl="1" indent="-457200">
              <a:buFont typeface="+mj-lt"/>
              <a:buAutoNum type="arabicPeriod"/>
            </a:pPr>
            <a:r>
              <a:rPr lang="en-GB" sz="2400" dirty="0" smtClean="0">
                <a:cs typeface="Times New Roman" pitchFamily="18" charset="0"/>
              </a:rPr>
              <a:t>Patient interviews</a:t>
            </a:r>
          </a:p>
          <a:p>
            <a:pPr marL="914400" lvl="1" indent="-457200">
              <a:buFont typeface="+mj-lt"/>
              <a:buAutoNum type="arabicPeriod"/>
            </a:pPr>
            <a:r>
              <a:rPr lang="en-GB" sz="2400" dirty="0" smtClean="0">
                <a:cs typeface="Times New Roman" pitchFamily="18" charset="0"/>
              </a:rPr>
              <a:t>Interviews of PAs, GPs, practice staff</a:t>
            </a:r>
          </a:p>
          <a:p>
            <a:pPr marL="914400" lvl="1" indent="-457200">
              <a:buFont typeface="+mj-lt"/>
              <a:buAutoNum type="arabicPeriod"/>
            </a:pPr>
            <a:r>
              <a:rPr lang="en-GB" sz="2400" dirty="0" smtClean="0">
                <a:cs typeface="Times New Roman" pitchFamily="18" charset="0"/>
              </a:rPr>
              <a:t>Work activity diaries</a:t>
            </a:r>
          </a:p>
          <a:p>
            <a:pPr marL="914400" lvl="1" indent="-457200">
              <a:buFont typeface="+mj-lt"/>
              <a:buAutoNum type="arabicPeriod"/>
            </a:pPr>
            <a:r>
              <a:rPr lang="en-GB" sz="2400" dirty="0" smtClean="0">
                <a:cs typeface="Times New Roman" pitchFamily="18" charset="0"/>
              </a:rPr>
              <a:t>Observation of consultations (video) and clinical meetings</a:t>
            </a:r>
          </a:p>
        </p:txBody>
      </p:sp>
    </p:spTree>
    <p:extLst>
      <p:ext uri="{BB962C8B-B14F-4D97-AF65-F5344CB8AC3E}">
        <p14:creationId xmlns:p14="http://schemas.microsoft.com/office/powerpoint/2010/main" val="2740303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7164288" cy="1143000"/>
          </a:xfrm>
        </p:spPr>
        <p:txBody>
          <a:bodyPr>
            <a:normAutofit/>
          </a:bodyPr>
          <a:lstStyle/>
          <a:p>
            <a:r>
              <a:rPr lang="en-GB" sz="3200" b="1" dirty="0">
                <a:cs typeface="Times New Roman" pitchFamily="18" charset="0"/>
              </a:rPr>
              <a:t>Consultation record review and linked patient </a:t>
            </a:r>
            <a:r>
              <a:rPr lang="en-GB" sz="3200" b="1" dirty="0" smtClean="0">
                <a:cs typeface="Times New Roman" pitchFamily="18" charset="0"/>
              </a:rPr>
              <a:t>survey</a:t>
            </a:r>
            <a:endParaRPr lang="en-GB" sz="3200" b="1" dirty="0"/>
          </a:p>
        </p:txBody>
      </p:sp>
      <p:sp>
        <p:nvSpPr>
          <p:cNvPr id="4" name="Content Placeholder 3"/>
          <p:cNvSpPr>
            <a:spLocks noGrp="1"/>
          </p:cNvSpPr>
          <p:nvPr>
            <p:ph idx="1"/>
          </p:nvPr>
        </p:nvSpPr>
        <p:spPr>
          <a:xfrm>
            <a:off x="2051720" y="1052736"/>
            <a:ext cx="6624736" cy="5616624"/>
          </a:xfrm>
        </p:spPr>
        <p:txBody>
          <a:bodyPr>
            <a:normAutofit/>
          </a:bodyPr>
          <a:lstStyle/>
          <a:p>
            <a:pPr>
              <a:buNone/>
            </a:pPr>
            <a:endParaRPr lang="en-GB" sz="2400" dirty="0" smtClean="0"/>
          </a:p>
          <a:p>
            <a:endParaRPr lang="en-GB" sz="2400" dirty="0" smtClean="0"/>
          </a:p>
          <a:p>
            <a:endParaRPr lang="en-GB" sz="2400" dirty="0" smtClean="0"/>
          </a:p>
          <a:p>
            <a:endParaRPr lang="en-GB" sz="2400" dirty="0"/>
          </a:p>
        </p:txBody>
      </p:sp>
      <p:sp>
        <p:nvSpPr>
          <p:cNvPr id="6" name="Content Placeholder 2"/>
          <p:cNvSpPr txBox="1">
            <a:spLocks/>
          </p:cNvSpPr>
          <p:nvPr/>
        </p:nvSpPr>
        <p:spPr>
          <a:xfrm>
            <a:off x="755576" y="1412776"/>
            <a:ext cx="7610028" cy="5257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Font typeface="Arial" pitchFamily="34" charset="0"/>
              <a:buChar char="•"/>
            </a:pPr>
            <a:r>
              <a:rPr lang="en-GB" sz="2000" i="1" dirty="0"/>
              <a:t>n</a:t>
            </a:r>
            <a:r>
              <a:rPr lang="en-GB" sz="2000" dirty="0"/>
              <a:t> = 2068 patient cases </a:t>
            </a:r>
            <a:r>
              <a:rPr lang="en-GB" sz="2000" dirty="0" smtClean="0"/>
              <a:t>(anon electronic records) included </a:t>
            </a:r>
            <a:r>
              <a:rPr lang="en-GB" sz="2000" dirty="0"/>
              <a:t>in </a:t>
            </a:r>
            <a:r>
              <a:rPr lang="en-GB" sz="2000" dirty="0" smtClean="0"/>
              <a:t>this part (</a:t>
            </a:r>
            <a:r>
              <a:rPr lang="en-GB" sz="2000" dirty="0"/>
              <a:t>PA </a:t>
            </a:r>
            <a:r>
              <a:rPr lang="en-GB" sz="2000" i="1" dirty="0"/>
              <a:t>n</a:t>
            </a:r>
            <a:r>
              <a:rPr lang="en-GB" sz="2000" dirty="0"/>
              <a:t> = 932   - GP </a:t>
            </a:r>
            <a:r>
              <a:rPr lang="en-GB" sz="2000" i="1" dirty="0"/>
              <a:t>n</a:t>
            </a:r>
            <a:r>
              <a:rPr lang="en-GB" sz="2000" dirty="0"/>
              <a:t> = 1154) </a:t>
            </a:r>
          </a:p>
          <a:p>
            <a:r>
              <a:rPr lang="en-GB" sz="2000" dirty="0" smtClean="0"/>
              <a:t>To address the case mix – a classification was assigned based on patient (number of </a:t>
            </a:r>
            <a:r>
              <a:rPr lang="en-GB" sz="2000" dirty="0" err="1" smtClean="0"/>
              <a:t>QoF</a:t>
            </a:r>
            <a:r>
              <a:rPr lang="en-GB" sz="2000" dirty="0" smtClean="0"/>
              <a:t> registers and repeat prescriptions ) and medical acuity of each </a:t>
            </a:r>
            <a:r>
              <a:rPr lang="en-GB" sz="2000" dirty="0"/>
              <a:t>presenting problem: </a:t>
            </a:r>
          </a:p>
          <a:p>
            <a:pPr lvl="1"/>
            <a:r>
              <a:rPr lang="en-GB" sz="1600" dirty="0"/>
              <a:t>acute (that is, medically defined as something with a rapid onset sometimes representing severe disease);</a:t>
            </a:r>
          </a:p>
          <a:p>
            <a:pPr lvl="1"/>
            <a:r>
              <a:rPr lang="en-GB" sz="1600" dirty="0"/>
              <a:t>chronic;</a:t>
            </a:r>
          </a:p>
          <a:p>
            <a:pPr lvl="1"/>
            <a:r>
              <a:rPr lang="en-GB" sz="1600" dirty="0"/>
              <a:t>minor problem or symptoms;</a:t>
            </a:r>
          </a:p>
          <a:p>
            <a:pPr lvl="1"/>
            <a:r>
              <a:rPr lang="en-GB" sz="1600" dirty="0"/>
              <a:t>prevention (for example, malaria protection advice for travel); </a:t>
            </a:r>
            <a:r>
              <a:rPr lang="en-GB" sz="1600" dirty="0" smtClean="0"/>
              <a:t>or</a:t>
            </a:r>
            <a:endParaRPr lang="en-GB" sz="2400" dirty="0"/>
          </a:p>
          <a:p>
            <a:pPr lvl="1"/>
            <a:r>
              <a:rPr lang="en-GB" sz="1600" dirty="0" smtClean="0"/>
              <a:t>process </a:t>
            </a:r>
            <a:r>
              <a:rPr lang="en-GB" sz="1600" dirty="0"/>
              <a:t>of care (for example, provision of a medical certificate).</a:t>
            </a:r>
          </a:p>
          <a:p>
            <a:pPr marL="0" indent="0">
              <a:buNone/>
            </a:pPr>
            <a:r>
              <a:rPr lang="en-GB" sz="2400" dirty="0" smtClean="0"/>
              <a:t>Analysis </a:t>
            </a:r>
            <a:endParaRPr lang="en-GB" sz="2400" dirty="0"/>
          </a:p>
          <a:p>
            <a:pPr marL="285750" lvl="1">
              <a:buFont typeface="Arial" panose="020B0604020202020204" pitchFamily="34" charset="0"/>
              <a:buChar char="•"/>
            </a:pPr>
            <a:r>
              <a:rPr lang="en-GB" sz="1600" dirty="0" smtClean="0"/>
              <a:t>Primary Outcome – Unplanned consultation within 14 days  </a:t>
            </a:r>
          </a:p>
          <a:p>
            <a:pPr marL="285750" lvl="1">
              <a:buFont typeface="Arial" panose="020B0604020202020204" pitchFamily="34" charset="0"/>
              <a:buChar char="•"/>
            </a:pPr>
            <a:r>
              <a:rPr lang="en-GB" sz="1600" dirty="0" smtClean="0"/>
              <a:t>Secondary outcomes – processes within the consultation</a:t>
            </a:r>
          </a:p>
          <a:p>
            <a:pPr marL="285750" lvl="1">
              <a:buFont typeface="Arial" panose="020B0604020202020204" pitchFamily="34" charset="0"/>
              <a:buChar char="•"/>
            </a:pPr>
            <a:r>
              <a:rPr lang="en-GB" sz="1600" dirty="0" smtClean="0"/>
              <a:t>Clinical record review for those re-consulting for the same problem within 14 days</a:t>
            </a:r>
          </a:p>
        </p:txBody>
      </p:sp>
    </p:spTree>
    <p:extLst>
      <p:ext uri="{BB962C8B-B14F-4D97-AF65-F5344CB8AC3E}">
        <p14:creationId xmlns:p14="http://schemas.microsoft.com/office/powerpoint/2010/main" val="3697555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164288" cy="1143000"/>
          </a:xfrm>
        </p:spPr>
        <p:txBody>
          <a:bodyPr>
            <a:normAutofit/>
          </a:bodyPr>
          <a:lstStyle/>
          <a:p>
            <a:r>
              <a:rPr lang="en-GB" sz="3200" b="1" dirty="0" smtClean="0">
                <a:cs typeface="Times New Roman" pitchFamily="18" charset="0"/>
              </a:rPr>
              <a:t>The patients compared </a:t>
            </a:r>
            <a:br>
              <a:rPr lang="en-GB" sz="3200" b="1" dirty="0" smtClean="0">
                <a:cs typeface="Times New Roman" pitchFamily="18" charset="0"/>
              </a:rPr>
            </a:br>
            <a:endParaRPr lang="en-GB" sz="3200" b="1" dirty="0"/>
          </a:p>
        </p:txBody>
      </p:sp>
      <p:sp>
        <p:nvSpPr>
          <p:cNvPr id="4" name="Content Placeholder 3"/>
          <p:cNvSpPr>
            <a:spLocks noGrp="1"/>
          </p:cNvSpPr>
          <p:nvPr>
            <p:ph idx="1"/>
          </p:nvPr>
        </p:nvSpPr>
        <p:spPr>
          <a:xfrm>
            <a:off x="2051720" y="1052736"/>
            <a:ext cx="6624736" cy="5616624"/>
          </a:xfrm>
        </p:spPr>
        <p:txBody>
          <a:bodyPr>
            <a:normAutofit/>
          </a:bodyPr>
          <a:lstStyle/>
          <a:p>
            <a:pPr>
              <a:buNone/>
            </a:pPr>
            <a:endParaRPr lang="en-GB" sz="2400" dirty="0" smtClean="0"/>
          </a:p>
          <a:p>
            <a:endParaRPr lang="en-GB" sz="2400" dirty="0" smtClean="0"/>
          </a:p>
          <a:p>
            <a:endParaRPr lang="en-GB" sz="2400" dirty="0" smtClean="0"/>
          </a:p>
          <a:p>
            <a:endParaRPr lang="en-GB" sz="2400" dirty="0"/>
          </a:p>
        </p:txBody>
      </p:sp>
      <p:sp>
        <p:nvSpPr>
          <p:cNvPr id="6" name="Content Placeholder 2"/>
          <p:cNvSpPr txBox="1">
            <a:spLocks/>
          </p:cNvSpPr>
          <p:nvPr/>
        </p:nvSpPr>
        <p:spPr>
          <a:xfrm>
            <a:off x="611560" y="1615448"/>
            <a:ext cx="8244408" cy="46817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Font typeface="Arial" panose="020B0604020202020204" pitchFamily="34" charset="0"/>
              <a:buChar char="•"/>
            </a:pPr>
            <a:r>
              <a:rPr lang="en-GB" sz="2400" dirty="0"/>
              <a:t>PAs </a:t>
            </a:r>
            <a:r>
              <a:rPr lang="en-GB" sz="2400" dirty="0" smtClean="0"/>
              <a:t>saw </a:t>
            </a:r>
            <a:r>
              <a:rPr lang="en-GB" sz="2400" dirty="0"/>
              <a:t>significantly younger patients than the GPs in this sample </a:t>
            </a:r>
            <a:r>
              <a:rPr lang="en-GB" sz="2400" dirty="0" smtClean="0"/>
              <a:t>(</a:t>
            </a:r>
            <a:r>
              <a:rPr lang="en-GB" sz="2400" i="1" dirty="0" smtClean="0"/>
              <a:t>p</a:t>
            </a:r>
            <a:r>
              <a:rPr lang="en-GB" sz="2400" dirty="0" smtClean="0"/>
              <a:t> </a:t>
            </a:r>
            <a:r>
              <a:rPr lang="en-GB" sz="2400" dirty="0"/>
              <a:t>&lt; 0.001), </a:t>
            </a:r>
            <a:endParaRPr lang="en-GB" sz="2400" dirty="0" smtClean="0"/>
          </a:p>
          <a:p>
            <a:pPr marL="0" lvl="1" indent="0">
              <a:buNone/>
            </a:pPr>
            <a:endParaRPr lang="en-GB" sz="2400" dirty="0" smtClean="0"/>
          </a:p>
          <a:p>
            <a:pPr marL="342900" lvl="1" indent="-342900">
              <a:buFont typeface="Arial" panose="020B0604020202020204" pitchFamily="34" charset="0"/>
              <a:buChar char="•"/>
            </a:pPr>
            <a:r>
              <a:rPr lang="en-GB" sz="2400" dirty="0" smtClean="0"/>
              <a:t>GPs were consulted </a:t>
            </a:r>
            <a:r>
              <a:rPr lang="en-GB" sz="2400" dirty="0"/>
              <a:t>by patients </a:t>
            </a:r>
            <a:r>
              <a:rPr lang="en-GB" sz="2400" dirty="0" smtClean="0"/>
              <a:t>on more </a:t>
            </a:r>
            <a:r>
              <a:rPr lang="en-GB" sz="2400" dirty="0"/>
              <a:t>QOF </a:t>
            </a:r>
            <a:r>
              <a:rPr lang="en-GB" sz="2400" dirty="0" smtClean="0"/>
              <a:t>registers, </a:t>
            </a:r>
            <a:r>
              <a:rPr lang="en-GB" sz="2400" dirty="0"/>
              <a:t>who have attended the practice more often </a:t>
            </a:r>
            <a:r>
              <a:rPr lang="en-GB" sz="2400" dirty="0" smtClean="0"/>
              <a:t>and </a:t>
            </a:r>
            <a:r>
              <a:rPr lang="en-GB" sz="2400" dirty="0"/>
              <a:t>who have had a higher number of repeat </a:t>
            </a:r>
            <a:r>
              <a:rPr lang="en-GB" sz="2400" dirty="0" smtClean="0"/>
              <a:t>prescriptions,</a:t>
            </a:r>
          </a:p>
          <a:p>
            <a:pPr marL="0" lvl="1" indent="0">
              <a:buNone/>
            </a:pPr>
            <a:endParaRPr lang="en-GB" sz="2400" dirty="0" smtClean="0"/>
          </a:p>
          <a:p>
            <a:pPr marL="342900" lvl="1" indent="-342900">
              <a:buFont typeface="Arial" panose="020B0604020202020204" pitchFamily="34" charset="0"/>
              <a:buChar char="•"/>
            </a:pPr>
            <a:r>
              <a:rPr lang="en-GB" sz="2400" dirty="0" smtClean="0"/>
              <a:t>PAs tended </a:t>
            </a:r>
            <a:r>
              <a:rPr lang="en-GB" sz="2400" dirty="0"/>
              <a:t>to see more patients with problems classified as ‘minor/symptoms’ than GPs, while the GPs saw more patients classified as ‘chronic’ or ‘acute’ </a:t>
            </a:r>
            <a:r>
              <a:rPr lang="en-GB" sz="2400" dirty="0" smtClean="0"/>
              <a:t>(p </a:t>
            </a:r>
            <a:r>
              <a:rPr lang="en-GB" sz="2400" dirty="0"/>
              <a:t>&lt; 0.001).</a:t>
            </a:r>
          </a:p>
          <a:p>
            <a:pPr marL="342900" lvl="1" indent="-342900">
              <a:buFont typeface="Arial" panose="020B0604020202020204" pitchFamily="34" charset="0"/>
              <a:buChar char="•"/>
            </a:pPr>
            <a:endParaRPr lang="en-GB" sz="2400" dirty="0"/>
          </a:p>
          <a:p>
            <a:pPr marL="342900" lvl="1" indent="-342900">
              <a:buFont typeface="Arial" panose="020B0604020202020204" pitchFamily="34" charset="0"/>
              <a:buChar char="•"/>
            </a:pPr>
            <a:endParaRPr lang="en-GB" sz="2400" dirty="0" smtClean="0"/>
          </a:p>
          <a:p>
            <a:pPr marL="0" lvl="1" indent="0">
              <a:buNone/>
            </a:pPr>
            <a:endParaRPr lang="en-GB" sz="1400" dirty="0" smtClean="0"/>
          </a:p>
        </p:txBody>
      </p:sp>
    </p:spTree>
    <p:extLst>
      <p:ext uri="{BB962C8B-B14F-4D97-AF65-F5344CB8AC3E}">
        <p14:creationId xmlns:p14="http://schemas.microsoft.com/office/powerpoint/2010/main" val="164338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GB" sz="3200" b="1" dirty="0" smtClean="0"/>
              <a:t>Outcome </a:t>
            </a:r>
            <a:r>
              <a:rPr lang="en-GB" sz="3200" b="1" dirty="0"/>
              <a:t>of care </a:t>
            </a:r>
            <a:r>
              <a:rPr lang="en-GB" sz="3200" b="1" dirty="0" smtClean="0"/>
              <a:t>–PA </a:t>
            </a:r>
            <a:r>
              <a:rPr lang="en-GB" sz="3200" b="1" dirty="0"/>
              <a:t>and </a:t>
            </a:r>
            <a:r>
              <a:rPr lang="en-GB" sz="3200" b="1" dirty="0" smtClean="0"/>
              <a:t>GP comparison</a:t>
            </a:r>
            <a:endParaRPr lang="en-GB" sz="3200" b="1" dirty="0"/>
          </a:p>
        </p:txBody>
      </p:sp>
      <p:sp>
        <p:nvSpPr>
          <p:cNvPr id="4" name="Content Placeholder 3"/>
          <p:cNvSpPr>
            <a:spLocks noGrp="1"/>
          </p:cNvSpPr>
          <p:nvPr>
            <p:ph idx="1"/>
          </p:nvPr>
        </p:nvSpPr>
        <p:spPr>
          <a:xfrm>
            <a:off x="2051720" y="1052736"/>
            <a:ext cx="6624736" cy="5616624"/>
          </a:xfrm>
        </p:spPr>
        <p:txBody>
          <a:bodyPr>
            <a:normAutofit/>
          </a:bodyPr>
          <a:lstStyle/>
          <a:p>
            <a:pPr>
              <a:buNone/>
            </a:pPr>
            <a:endParaRPr lang="en-GB" sz="2400" dirty="0" smtClean="0"/>
          </a:p>
          <a:p>
            <a:endParaRPr lang="en-GB" sz="2400" dirty="0" smtClean="0"/>
          </a:p>
          <a:p>
            <a:endParaRPr lang="en-GB" sz="2400" dirty="0" smtClean="0"/>
          </a:p>
          <a:p>
            <a:endParaRPr lang="en-GB" sz="2400" dirty="0"/>
          </a:p>
        </p:txBody>
      </p:sp>
      <p:graphicFrame>
        <p:nvGraphicFramePr>
          <p:cNvPr id="7" name="Table 6"/>
          <p:cNvGraphicFramePr>
            <a:graphicFrameLocks noGrp="1"/>
          </p:cNvGraphicFramePr>
          <p:nvPr>
            <p:extLst>
              <p:ext uri="{D42A27DB-BD31-4B8C-83A1-F6EECF244321}">
                <p14:modId xmlns:p14="http://schemas.microsoft.com/office/powerpoint/2010/main" val="385628786"/>
              </p:ext>
            </p:extLst>
          </p:nvPr>
        </p:nvGraphicFramePr>
        <p:xfrm>
          <a:off x="179512" y="1124743"/>
          <a:ext cx="8784977" cy="2913633"/>
        </p:xfrm>
        <a:graphic>
          <a:graphicData uri="http://schemas.openxmlformats.org/drawingml/2006/table">
            <a:tbl>
              <a:tblPr firstRow="1" firstCol="1" lastRow="1" lastCol="1" bandRow="1" bandCol="1">
                <a:tableStyleId>{5C22544A-7EE6-4342-B048-85BDC9FD1C3A}</a:tableStyleId>
              </a:tblPr>
              <a:tblGrid>
                <a:gridCol w="4915689"/>
                <a:gridCol w="1349405"/>
                <a:gridCol w="1542176"/>
                <a:gridCol w="977707"/>
              </a:tblGrid>
              <a:tr h="627037">
                <a:tc>
                  <a:txBody>
                    <a:bodyPr/>
                    <a:lstStyle/>
                    <a:p>
                      <a:pPr algn="ctr">
                        <a:lnSpc>
                          <a:spcPct val="150000"/>
                        </a:lnSpc>
                        <a:spcAft>
                          <a:spcPts val="0"/>
                        </a:spcAft>
                      </a:pPr>
                      <a:r>
                        <a:rPr lang="en-GB" sz="2000" b="1" dirty="0" smtClean="0">
                          <a:solidFill>
                            <a:schemeClr val="tx1"/>
                          </a:solidFill>
                          <a:effectLst/>
                        </a:rPr>
                        <a:t>Consultation outcome measure</a:t>
                      </a:r>
                      <a:endParaRPr lang="en-GB" sz="2000" b="1" dirty="0">
                        <a:solidFill>
                          <a:schemeClr val="tx1"/>
                        </a:solidFill>
                        <a:effectLst/>
                        <a:latin typeface="Times New Roman"/>
                        <a:ea typeface="Calibri"/>
                      </a:endParaRPr>
                    </a:p>
                  </a:txBody>
                  <a:tcPr marL="68580" marR="68580" marT="0" marB="0">
                    <a:solidFill>
                      <a:schemeClr val="tx2">
                        <a:lumMod val="60000"/>
                        <a:lumOff val="40000"/>
                      </a:schemeClr>
                    </a:solidFill>
                  </a:tcPr>
                </a:tc>
                <a:tc>
                  <a:txBody>
                    <a:bodyPr/>
                    <a:lstStyle/>
                    <a:p>
                      <a:pPr algn="ctr">
                        <a:lnSpc>
                          <a:spcPct val="150000"/>
                        </a:lnSpc>
                        <a:spcAft>
                          <a:spcPts val="0"/>
                        </a:spcAft>
                      </a:pPr>
                      <a:r>
                        <a:rPr lang="en-GB" sz="2000" b="1">
                          <a:solidFill>
                            <a:schemeClr val="tx1"/>
                          </a:solidFill>
                          <a:effectLst/>
                        </a:rPr>
                        <a:t>Rate ratio</a:t>
                      </a:r>
                      <a:endParaRPr lang="en-GB" sz="2000" b="1">
                        <a:solidFill>
                          <a:schemeClr val="tx1"/>
                        </a:solidFill>
                        <a:effectLst/>
                        <a:latin typeface="Times New Roman"/>
                        <a:ea typeface="Calibri"/>
                      </a:endParaRPr>
                    </a:p>
                  </a:txBody>
                  <a:tcPr marL="68580" marR="68580" marT="0" marB="0">
                    <a:solidFill>
                      <a:schemeClr val="tx2">
                        <a:lumMod val="60000"/>
                        <a:lumOff val="40000"/>
                      </a:schemeClr>
                    </a:solidFill>
                  </a:tcPr>
                </a:tc>
                <a:tc>
                  <a:txBody>
                    <a:bodyPr/>
                    <a:lstStyle/>
                    <a:p>
                      <a:pPr algn="ctr">
                        <a:lnSpc>
                          <a:spcPct val="150000"/>
                        </a:lnSpc>
                        <a:spcAft>
                          <a:spcPts val="0"/>
                        </a:spcAft>
                      </a:pPr>
                      <a:r>
                        <a:rPr lang="en-GB" sz="2000" b="1">
                          <a:solidFill>
                            <a:schemeClr val="tx1"/>
                          </a:solidFill>
                          <a:effectLst/>
                        </a:rPr>
                        <a:t>95% CI</a:t>
                      </a:r>
                      <a:endParaRPr lang="en-GB" sz="2000" b="1">
                        <a:solidFill>
                          <a:schemeClr val="tx1"/>
                        </a:solidFill>
                        <a:effectLst/>
                        <a:latin typeface="Times New Roman"/>
                        <a:ea typeface="Calibri"/>
                      </a:endParaRPr>
                    </a:p>
                  </a:txBody>
                  <a:tcPr marL="68580" marR="68580" marT="0" marB="0">
                    <a:solidFill>
                      <a:schemeClr val="tx2">
                        <a:lumMod val="60000"/>
                        <a:lumOff val="40000"/>
                      </a:schemeClr>
                    </a:solidFill>
                  </a:tcPr>
                </a:tc>
                <a:tc>
                  <a:txBody>
                    <a:bodyPr/>
                    <a:lstStyle/>
                    <a:p>
                      <a:pPr algn="ctr">
                        <a:lnSpc>
                          <a:spcPct val="150000"/>
                        </a:lnSpc>
                        <a:spcAft>
                          <a:spcPts val="0"/>
                        </a:spcAft>
                      </a:pPr>
                      <a:r>
                        <a:rPr lang="en-GB" sz="2000" b="1" dirty="0">
                          <a:solidFill>
                            <a:schemeClr val="tx1"/>
                          </a:solidFill>
                          <a:effectLst/>
                        </a:rPr>
                        <a:t>p</a:t>
                      </a:r>
                      <a:endParaRPr lang="en-GB" sz="2000" b="1" dirty="0">
                        <a:solidFill>
                          <a:schemeClr val="tx1"/>
                        </a:solidFill>
                        <a:effectLst/>
                        <a:latin typeface="Times New Roman"/>
                        <a:ea typeface="Calibri"/>
                      </a:endParaRPr>
                    </a:p>
                  </a:txBody>
                  <a:tcPr marL="68580" marR="68580" marT="0" marB="0">
                    <a:solidFill>
                      <a:schemeClr val="tx2">
                        <a:lumMod val="60000"/>
                        <a:lumOff val="40000"/>
                      </a:schemeClr>
                    </a:solidFill>
                  </a:tcPr>
                </a:tc>
              </a:tr>
              <a:tr h="963891">
                <a:tc>
                  <a:txBody>
                    <a:bodyPr/>
                    <a:lstStyle/>
                    <a:p>
                      <a:pPr algn="just">
                        <a:lnSpc>
                          <a:spcPct val="150000"/>
                        </a:lnSpc>
                        <a:spcAft>
                          <a:spcPts val="0"/>
                        </a:spcAft>
                      </a:pPr>
                      <a:r>
                        <a:rPr lang="en-GB" sz="2000" b="0" dirty="0">
                          <a:solidFill>
                            <a:schemeClr val="tx1"/>
                          </a:solidFill>
                          <a:effectLst/>
                        </a:rPr>
                        <a:t>Re-consultation </a:t>
                      </a:r>
                      <a:r>
                        <a:rPr lang="en-GB" sz="2000" b="0" dirty="0" smtClean="0">
                          <a:solidFill>
                            <a:schemeClr val="tx1"/>
                          </a:solidFill>
                          <a:effectLst/>
                        </a:rPr>
                        <a:t>within 14 days for </a:t>
                      </a:r>
                      <a:r>
                        <a:rPr lang="en-GB" sz="2000" b="0" dirty="0">
                          <a:solidFill>
                            <a:schemeClr val="tx1"/>
                          </a:solidFill>
                          <a:effectLst/>
                        </a:rPr>
                        <a:t>a condition the same as the index consultation at the practice or an urgent care facility</a:t>
                      </a:r>
                      <a:endParaRPr lang="en-GB" sz="2000" b="0" dirty="0">
                        <a:solidFill>
                          <a:schemeClr val="tx1"/>
                        </a:solidFill>
                        <a:effectLst/>
                        <a:latin typeface="Times New Roman"/>
                        <a:ea typeface="Calibri"/>
                      </a:endParaRPr>
                    </a:p>
                  </a:txBody>
                  <a:tcPr marL="68580" marR="68580" marT="0" marB="0">
                    <a:solidFill>
                      <a:schemeClr val="tx2">
                        <a:lumMod val="20000"/>
                        <a:lumOff val="80000"/>
                      </a:schemeClr>
                    </a:solidFill>
                  </a:tcPr>
                </a:tc>
                <a:tc>
                  <a:txBody>
                    <a:bodyPr/>
                    <a:lstStyle/>
                    <a:p>
                      <a:pPr algn="r">
                        <a:lnSpc>
                          <a:spcPct val="150000"/>
                        </a:lnSpc>
                        <a:spcAft>
                          <a:spcPts val="0"/>
                        </a:spcAft>
                      </a:pPr>
                      <a:r>
                        <a:rPr lang="en-GB" sz="2000" b="0" dirty="0">
                          <a:solidFill>
                            <a:schemeClr val="tx1"/>
                          </a:solidFill>
                          <a:effectLst/>
                        </a:rPr>
                        <a:t>1.314</a:t>
                      </a:r>
                      <a:endParaRPr lang="en-GB" sz="2000" b="0" dirty="0">
                        <a:solidFill>
                          <a:schemeClr val="tx1"/>
                        </a:solidFill>
                        <a:effectLst/>
                        <a:latin typeface="Times New Roman"/>
                        <a:ea typeface="Calibri"/>
                      </a:endParaRPr>
                    </a:p>
                  </a:txBody>
                  <a:tcPr marL="68580" marR="68580" marT="0" marB="0">
                    <a:solidFill>
                      <a:schemeClr val="tx2">
                        <a:lumMod val="20000"/>
                        <a:lumOff val="80000"/>
                      </a:schemeClr>
                    </a:solidFill>
                  </a:tcPr>
                </a:tc>
                <a:tc>
                  <a:txBody>
                    <a:bodyPr/>
                    <a:lstStyle/>
                    <a:p>
                      <a:pPr algn="r">
                        <a:lnSpc>
                          <a:spcPct val="150000"/>
                        </a:lnSpc>
                        <a:spcAft>
                          <a:spcPts val="0"/>
                        </a:spcAft>
                      </a:pPr>
                      <a:r>
                        <a:rPr lang="en-GB" sz="2000" b="0" dirty="0">
                          <a:solidFill>
                            <a:schemeClr val="tx1"/>
                          </a:solidFill>
                          <a:effectLst/>
                        </a:rPr>
                        <a:t>0.843, 2.049</a:t>
                      </a:r>
                      <a:endParaRPr lang="en-GB" sz="2000" b="0" dirty="0">
                        <a:solidFill>
                          <a:schemeClr val="tx1"/>
                        </a:solidFill>
                        <a:effectLst/>
                        <a:latin typeface="Times New Roman"/>
                        <a:ea typeface="Calibri"/>
                      </a:endParaRPr>
                    </a:p>
                  </a:txBody>
                  <a:tcPr marL="68580" marR="68580" marT="0" marB="0">
                    <a:solidFill>
                      <a:schemeClr val="tx2">
                        <a:lumMod val="20000"/>
                        <a:lumOff val="80000"/>
                      </a:schemeClr>
                    </a:solidFill>
                  </a:tcPr>
                </a:tc>
                <a:tc>
                  <a:txBody>
                    <a:bodyPr/>
                    <a:lstStyle/>
                    <a:p>
                      <a:pPr algn="r">
                        <a:lnSpc>
                          <a:spcPct val="150000"/>
                        </a:lnSpc>
                        <a:spcAft>
                          <a:spcPts val="0"/>
                        </a:spcAft>
                      </a:pPr>
                      <a:r>
                        <a:rPr lang="en-GB" sz="2000" b="0" dirty="0">
                          <a:solidFill>
                            <a:schemeClr val="tx1"/>
                          </a:solidFill>
                          <a:effectLst/>
                        </a:rPr>
                        <a:t>0.228</a:t>
                      </a:r>
                      <a:endParaRPr lang="en-GB" sz="2000" b="0" dirty="0">
                        <a:solidFill>
                          <a:schemeClr val="tx1"/>
                        </a:solidFill>
                        <a:effectLst/>
                        <a:latin typeface="Times New Roman"/>
                        <a:ea typeface="Calibri"/>
                      </a:endParaRPr>
                    </a:p>
                  </a:txBody>
                  <a:tcPr marL="68580" marR="68580" marT="0" marB="0">
                    <a:solidFill>
                      <a:schemeClr val="tx2">
                        <a:lumMod val="20000"/>
                        <a:lumOff val="80000"/>
                      </a:schemeClr>
                    </a:solidFill>
                  </a:tcPr>
                </a:tc>
              </a:tr>
              <a:tr h="963891">
                <a:tc>
                  <a:txBody>
                    <a:bodyPr/>
                    <a:lstStyle/>
                    <a:p>
                      <a:pPr algn="just">
                        <a:lnSpc>
                          <a:spcPct val="150000"/>
                        </a:lnSpc>
                        <a:spcAft>
                          <a:spcPts val="0"/>
                        </a:spcAft>
                      </a:pPr>
                      <a:endParaRPr lang="en-GB" sz="2000" b="0" dirty="0">
                        <a:solidFill>
                          <a:schemeClr val="tx1"/>
                        </a:solidFill>
                        <a:effectLst/>
                        <a:latin typeface="Times New Roman"/>
                        <a:ea typeface="Calibri"/>
                      </a:endParaRPr>
                    </a:p>
                  </a:txBody>
                  <a:tcPr marL="68580" marR="68580" marT="0" marB="0">
                    <a:solidFill>
                      <a:schemeClr val="bg1"/>
                    </a:solidFill>
                  </a:tcPr>
                </a:tc>
                <a:tc>
                  <a:txBody>
                    <a:bodyPr/>
                    <a:lstStyle/>
                    <a:p>
                      <a:pPr algn="r">
                        <a:lnSpc>
                          <a:spcPct val="150000"/>
                        </a:lnSpc>
                        <a:spcAft>
                          <a:spcPts val="0"/>
                        </a:spcAft>
                      </a:pPr>
                      <a:endParaRPr lang="en-GB" sz="2000" b="0" dirty="0">
                        <a:solidFill>
                          <a:schemeClr val="tx1"/>
                        </a:solidFill>
                        <a:effectLst/>
                        <a:latin typeface="Times New Roman"/>
                        <a:ea typeface="Calibri"/>
                      </a:endParaRPr>
                    </a:p>
                  </a:txBody>
                  <a:tcPr marL="68580" marR="68580" marT="0" marB="0">
                    <a:solidFill>
                      <a:schemeClr val="bg1"/>
                    </a:solidFill>
                  </a:tcPr>
                </a:tc>
                <a:tc>
                  <a:txBody>
                    <a:bodyPr/>
                    <a:lstStyle/>
                    <a:p>
                      <a:pPr algn="r">
                        <a:lnSpc>
                          <a:spcPct val="150000"/>
                        </a:lnSpc>
                        <a:spcAft>
                          <a:spcPts val="0"/>
                        </a:spcAft>
                      </a:pPr>
                      <a:endParaRPr lang="en-GB" sz="2000" b="0" dirty="0">
                        <a:solidFill>
                          <a:schemeClr val="tx1"/>
                        </a:solidFill>
                        <a:effectLst/>
                        <a:latin typeface="Times New Roman"/>
                        <a:ea typeface="Calibri"/>
                      </a:endParaRPr>
                    </a:p>
                  </a:txBody>
                  <a:tcPr marL="68580" marR="68580" marT="0" marB="0">
                    <a:solidFill>
                      <a:schemeClr val="bg1"/>
                    </a:solidFill>
                  </a:tcPr>
                </a:tc>
                <a:tc>
                  <a:txBody>
                    <a:bodyPr/>
                    <a:lstStyle/>
                    <a:p>
                      <a:pPr algn="r">
                        <a:lnSpc>
                          <a:spcPct val="150000"/>
                        </a:lnSpc>
                        <a:spcAft>
                          <a:spcPts val="0"/>
                        </a:spcAft>
                      </a:pPr>
                      <a:endParaRPr lang="en-GB" sz="2000" b="0" dirty="0">
                        <a:solidFill>
                          <a:schemeClr val="tx1"/>
                        </a:solidFill>
                        <a:effectLst/>
                        <a:latin typeface="Times New Roman"/>
                        <a:ea typeface="Calibri"/>
                      </a:endParaRPr>
                    </a:p>
                  </a:txBody>
                  <a:tcPr marL="68580" marR="68580" marT="0" marB="0">
                    <a:solidFill>
                      <a:schemeClr val="bg1"/>
                    </a:solidFill>
                  </a:tcPr>
                </a:tc>
              </a:tr>
            </a:tbl>
          </a:graphicData>
        </a:graphic>
      </p:graphicFrame>
      <p:sp>
        <p:nvSpPr>
          <p:cNvPr id="3" name="Rectangle 2"/>
          <p:cNvSpPr/>
          <p:nvPr/>
        </p:nvSpPr>
        <p:spPr>
          <a:xfrm>
            <a:off x="251520" y="3789040"/>
            <a:ext cx="8352928" cy="1600438"/>
          </a:xfrm>
          <a:prstGeom prst="rect">
            <a:avLst/>
          </a:prstGeom>
        </p:spPr>
        <p:txBody>
          <a:bodyPr wrap="square">
            <a:spAutoFit/>
          </a:bodyPr>
          <a:lstStyle/>
          <a:p>
            <a:endParaRPr lang="en-GB" dirty="0"/>
          </a:p>
          <a:p>
            <a:r>
              <a:rPr lang="en-GB" sz="1600" dirty="0" smtClean="0"/>
              <a:t>Published</a:t>
            </a:r>
          </a:p>
          <a:p>
            <a:r>
              <a:rPr lang="en-GB" sz="1600" dirty="0" smtClean="0"/>
              <a:t>Vari </a:t>
            </a:r>
            <a:r>
              <a:rPr lang="en-GB" sz="1600" dirty="0"/>
              <a:t>M Drennan, Mary Halter, Louise Joly, Heather Gage, Robert L Grant, Jonathan Gabe, Sally </a:t>
            </a:r>
            <a:r>
              <a:rPr lang="en-GB" sz="1600" dirty="0" err="1"/>
              <a:t>Brearley</a:t>
            </a:r>
            <a:r>
              <a:rPr lang="en-GB" sz="1600" dirty="0"/>
              <a:t>, Wilfred </a:t>
            </a:r>
            <a:r>
              <a:rPr lang="en-GB" sz="1600" dirty="0" err="1"/>
              <a:t>Carneiro</a:t>
            </a:r>
            <a:r>
              <a:rPr lang="en-GB" sz="1600" dirty="0"/>
              <a:t> and Simon de </a:t>
            </a:r>
            <a:r>
              <a:rPr lang="en-GB" sz="1600" dirty="0" err="1" smtClean="0"/>
              <a:t>Lusignan</a:t>
            </a:r>
            <a:endParaRPr lang="en-GB" sz="1600" dirty="0" smtClean="0"/>
          </a:p>
          <a:p>
            <a:r>
              <a:rPr lang="en-GB" sz="1600" dirty="0" smtClean="0"/>
              <a:t>Physician </a:t>
            </a:r>
            <a:r>
              <a:rPr lang="en-GB" sz="1600" dirty="0"/>
              <a:t>associates and GPs in primary care: a comparison</a:t>
            </a:r>
          </a:p>
          <a:p>
            <a:r>
              <a:rPr lang="en-GB" sz="1600" dirty="0" smtClean="0"/>
              <a:t>Br </a:t>
            </a:r>
            <a:r>
              <a:rPr lang="en-GB" sz="1600" dirty="0"/>
              <a:t>J Gen </a:t>
            </a:r>
            <a:r>
              <a:rPr lang="en-GB" sz="1600" dirty="0" err="1"/>
              <a:t>Pract</a:t>
            </a:r>
            <a:r>
              <a:rPr lang="en-GB" sz="1600" dirty="0"/>
              <a:t>  2015;  65  (634):  e344-e350.  DOI: https://doi.org/10.3399/bjgp15X684877 </a:t>
            </a:r>
          </a:p>
        </p:txBody>
      </p:sp>
    </p:spTree>
    <p:extLst>
      <p:ext uri="{BB962C8B-B14F-4D97-AF65-F5344CB8AC3E}">
        <p14:creationId xmlns:p14="http://schemas.microsoft.com/office/powerpoint/2010/main" val="1379775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38627512"/>
              </p:ext>
            </p:extLst>
          </p:nvPr>
        </p:nvGraphicFramePr>
        <p:xfrm>
          <a:off x="179512" y="1167552"/>
          <a:ext cx="8858008" cy="4778848"/>
        </p:xfrm>
        <a:graphic>
          <a:graphicData uri="http://schemas.openxmlformats.org/drawingml/2006/table">
            <a:tbl>
              <a:tblPr firstRow="1" firstCol="1" lastRow="1" lastCol="1" bandRow="1" bandCol="1">
                <a:tableStyleId>{5C22544A-7EE6-4342-B048-85BDC9FD1C3A}</a:tableStyleId>
              </a:tblPr>
              <a:tblGrid>
                <a:gridCol w="4752528"/>
                <a:gridCol w="1368152"/>
                <a:gridCol w="1440160"/>
                <a:gridCol w="1297168"/>
              </a:tblGrid>
              <a:tr h="677272">
                <a:tc>
                  <a:txBody>
                    <a:bodyPr/>
                    <a:lstStyle/>
                    <a:p>
                      <a:pPr algn="ctr">
                        <a:lnSpc>
                          <a:spcPct val="100000"/>
                        </a:lnSpc>
                        <a:spcAft>
                          <a:spcPts val="0"/>
                        </a:spcAft>
                      </a:pPr>
                      <a:r>
                        <a:rPr lang="en-GB" sz="2000" dirty="0" smtClean="0">
                          <a:solidFill>
                            <a:schemeClr val="tx1"/>
                          </a:solidFill>
                          <a:effectLst/>
                        </a:rPr>
                        <a:t>Index consultation </a:t>
                      </a:r>
                      <a:r>
                        <a:rPr lang="en-GB" sz="2000" dirty="0">
                          <a:solidFill>
                            <a:schemeClr val="tx1"/>
                          </a:solidFill>
                          <a:effectLst/>
                        </a:rPr>
                        <a:t>process measure</a:t>
                      </a:r>
                      <a:endParaRPr lang="en-GB" sz="200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ctr">
                        <a:lnSpc>
                          <a:spcPct val="100000"/>
                        </a:lnSpc>
                        <a:spcAft>
                          <a:spcPts val="0"/>
                        </a:spcAft>
                      </a:pPr>
                      <a:r>
                        <a:rPr lang="en-GB" sz="2000" dirty="0">
                          <a:solidFill>
                            <a:schemeClr val="tx1"/>
                          </a:solidFill>
                          <a:effectLst/>
                        </a:rPr>
                        <a:t>Rate </a:t>
                      </a:r>
                      <a:r>
                        <a:rPr lang="en-GB" sz="2000" dirty="0" smtClean="0">
                          <a:solidFill>
                            <a:schemeClr val="tx1"/>
                          </a:solidFill>
                          <a:effectLst/>
                        </a:rPr>
                        <a:t>or odds ratio</a:t>
                      </a:r>
                      <a:endParaRPr lang="en-GB" sz="200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ctr">
                        <a:lnSpc>
                          <a:spcPct val="100000"/>
                        </a:lnSpc>
                        <a:spcAft>
                          <a:spcPts val="0"/>
                        </a:spcAft>
                      </a:pPr>
                      <a:r>
                        <a:rPr lang="en-GB" sz="2000" dirty="0">
                          <a:solidFill>
                            <a:schemeClr val="tx1"/>
                          </a:solidFill>
                          <a:effectLst/>
                        </a:rPr>
                        <a:t>95% CI</a:t>
                      </a:r>
                      <a:endParaRPr lang="en-GB" sz="200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ctr">
                        <a:lnSpc>
                          <a:spcPct val="100000"/>
                        </a:lnSpc>
                        <a:spcAft>
                          <a:spcPts val="0"/>
                        </a:spcAft>
                      </a:pPr>
                      <a:r>
                        <a:rPr lang="en-GB" sz="2000" dirty="0" smtClean="0">
                          <a:solidFill>
                            <a:schemeClr val="tx1"/>
                          </a:solidFill>
                          <a:effectLst/>
                        </a:rPr>
                        <a:t>p</a:t>
                      </a:r>
                      <a:endParaRPr lang="en-GB" sz="2000" dirty="0">
                        <a:solidFill>
                          <a:schemeClr val="tx1"/>
                        </a:solidFill>
                        <a:effectLst/>
                        <a:latin typeface="Times New Roman"/>
                        <a:ea typeface="Calibri"/>
                      </a:endParaRPr>
                    </a:p>
                  </a:txBody>
                  <a:tcPr marL="58448" marR="58448" marT="0" marB="0">
                    <a:solidFill>
                      <a:schemeClr val="tx2">
                        <a:lumMod val="40000"/>
                        <a:lumOff val="60000"/>
                      </a:schemeClr>
                    </a:solidFill>
                  </a:tcPr>
                </a:tc>
              </a:tr>
              <a:tr h="530912">
                <a:tc>
                  <a:txBody>
                    <a:bodyPr/>
                    <a:lstStyle/>
                    <a:p>
                      <a:pPr algn="just">
                        <a:lnSpc>
                          <a:spcPct val="150000"/>
                        </a:lnSpc>
                        <a:spcAft>
                          <a:spcPts val="0"/>
                        </a:spcAft>
                      </a:pPr>
                      <a:r>
                        <a:rPr lang="en-GB" sz="2000" b="0" dirty="0">
                          <a:solidFill>
                            <a:schemeClr val="tx1"/>
                          </a:solidFill>
                          <a:effectLst/>
                        </a:rPr>
                        <a:t>Number of procedures carried </a:t>
                      </a:r>
                      <a:r>
                        <a:rPr lang="en-GB" sz="2000" b="0" dirty="0" smtClean="0">
                          <a:solidFill>
                            <a:schemeClr val="tx1"/>
                          </a:solidFill>
                          <a:effectLst/>
                        </a:rPr>
                        <a:t>out</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0.85</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0.34, 2.15</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0.734</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r h="530912">
                <a:tc>
                  <a:txBody>
                    <a:bodyPr/>
                    <a:lstStyle/>
                    <a:p>
                      <a:pPr algn="just">
                        <a:lnSpc>
                          <a:spcPct val="150000"/>
                        </a:lnSpc>
                        <a:spcAft>
                          <a:spcPts val="0"/>
                        </a:spcAft>
                      </a:pPr>
                      <a:r>
                        <a:rPr lang="en-GB" sz="2000" b="0" dirty="0">
                          <a:solidFill>
                            <a:schemeClr val="tx1"/>
                          </a:solidFill>
                          <a:effectLst/>
                        </a:rPr>
                        <a:t>Number of diagnostic tests </a:t>
                      </a:r>
                      <a:r>
                        <a:rPr lang="en-GB" sz="2000" b="0" dirty="0" smtClean="0">
                          <a:solidFill>
                            <a:schemeClr val="tx1"/>
                          </a:solidFill>
                          <a:effectLst/>
                        </a:rPr>
                        <a:t>ordered</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1.08</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0.89, 1.30</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0.439</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r h="530912">
                <a:tc>
                  <a:txBody>
                    <a:bodyPr/>
                    <a:lstStyle/>
                    <a:p>
                      <a:pPr algn="just">
                        <a:lnSpc>
                          <a:spcPct val="150000"/>
                        </a:lnSpc>
                        <a:spcAft>
                          <a:spcPts val="0"/>
                        </a:spcAft>
                      </a:pPr>
                      <a:r>
                        <a:rPr lang="en-GB" sz="2000" b="0" dirty="0">
                          <a:solidFill>
                            <a:schemeClr val="tx1"/>
                          </a:solidFill>
                          <a:effectLst/>
                        </a:rPr>
                        <a:t>Number of </a:t>
                      </a:r>
                      <a:r>
                        <a:rPr lang="en-GB" sz="2000" b="0" dirty="0" smtClean="0">
                          <a:solidFill>
                            <a:schemeClr val="tx1"/>
                          </a:solidFill>
                          <a:effectLst/>
                        </a:rPr>
                        <a:t>prescriptions</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1.16</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0.87, 1.53</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0.309</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r h="530912">
                <a:tc>
                  <a:txBody>
                    <a:bodyPr/>
                    <a:lstStyle/>
                    <a:p>
                      <a:pPr algn="just">
                        <a:lnSpc>
                          <a:spcPct val="150000"/>
                        </a:lnSpc>
                        <a:spcAft>
                          <a:spcPts val="0"/>
                        </a:spcAft>
                      </a:pPr>
                      <a:r>
                        <a:rPr lang="en-GB" sz="2000" b="0" dirty="0">
                          <a:solidFill>
                            <a:schemeClr val="tx1"/>
                          </a:solidFill>
                          <a:effectLst/>
                        </a:rPr>
                        <a:t>Number of referrals </a:t>
                      </a:r>
                      <a:r>
                        <a:rPr lang="en-GB" sz="2000" b="0" dirty="0" smtClean="0">
                          <a:solidFill>
                            <a:schemeClr val="tx1"/>
                          </a:solidFill>
                          <a:effectLst/>
                        </a:rPr>
                        <a:t>made</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0.95</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0.63, 1.43</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0.797</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r h="532616">
                <a:tc>
                  <a:txBody>
                    <a:bodyPr/>
                    <a:lstStyle/>
                    <a:p>
                      <a:pPr algn="just">
                        <a:lnSpc>
                          <a:spcPct val="150000"/>
                        </a:lnSpc>
                        <a:spcAft>
                          <a:spcPts val="0"/>
                        </a:spcAft>
                      </a:pPr>
                      <a:r>
                        <a:rPr lang="en-GB" sz="2000" b="0" dirty="0">
                          <a:solidFill>
                            <a:schemeClr val="tx1"/>
                          </a:solidFill>
                          <a:effectLst/>
                        </a:rPr>
                        <a:t>General advice </a:t>
                      </a:r>
                      <a:r>
                        <a:rPr lang="en-GB" sz="2000" b="0" dirty="0" smtClean="0">
                          <a:solidFill>
                            <a:schemeClr val="tx1"/>
                          </a:solidFill>
                          <a:effectLst/>
                        </a:rPr>
                        <a:t>given</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3.30</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smtClean="0">
                          <a:solidFill>
                            <a:schemeClr val="tx1"/>
                          </a:solidFill>
                          <a:effectLst/>
                        </a:rPr>
                        <a:t>1.69</a:t>
                      </a:r>
                      <a:r>
                        <a:rPr lang="en-GB" sz="2000" b="0" dirty="0">
                          <a:solidFill>
                            <a:schemeClr val="tx1"/>
                          </a:solidFill>
                          <a:effectLst/>
                        </a:rPr>
                        <a:t>, </a:t>
                      </a:r>
                      <a:r>
                        <a:rPr lang="en-GB" sz="2000" b="0" dirty="0" smtClean="0">
                          <a:solidFill>
                            <a:schemeClr val="tx1"/>
                          </a:solidFill>
                          <a:effectLst/>
                        </a:rPr>
                        <a:t>6.46</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&lt; 0.001</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r h="530912">
                <a:tc>
                  <a:txBody>
                    <a:bodyPr/>
                    <a:lstStyle/>
                    <a:p>
                      <a:pPr algn="just">
                        <a:lnSpc>
                          <a:spcPct val="150000"/>
                        </a:lnSpc>
                        <a:spcAft>
                          <a:spcPts val="0"/>
                        </a:spcAft>
                      </a:pPr>
                      <a:r>
                        <a:rPr lang="en-GB" sz="2000" b="0" dirty="0">
                          <a:solidFill>
                            <a:schemeClr val="tx1"/>
                          </a:solidFill>
                          <a:effectLst/>
                        </a:rPr>
                        <a:t>Advice on medication management </a:t>
                      </a:r>
                      <a:r>
                        <a:rPr lang="en-GB" sz="2000" b="0" dirty="0" smtClean="0">
                          <a:solidFill>
                            <a:schemeClr val="tx1"/>
                          </a:solidFill>
                          <a:effectLst/>
                        </a:rPr>
                        <a:t>given</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1.72</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smtClean="0">
                          <a:solidFill>
                            <a:schemeClr val="tx1"/>
                          </a:solidFill>
                          <a:effectLst/>
                        </a:rPr>
                        <a:t>1.08, </a:t>
                      </a:r>
                      <a:r>
                        <a:rPr lang="en-GB" sz="2000" b="0" dirty="0">
                          <a:solidFill>
                            <a:schemeClr val="tx1"/>
                          </a:solidFill>
                          <a:effectLst/>
                        </a:rPr>
                        <a:t>2.73</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0.022</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r h="530912">
                <a:tc>
                  <a:txBody>
                    <a:bodyPr/>
                    <a:lstStyle/>
                    <a:p>
                      <a:pPr algn="just">
                        <a:lnSpc>
                          <a:spcPct val="150000"/>
                        </a:lnSpc>
                        <a:spcAft>
                          <a:spcPts val="0"/>
                        </a:spcAft>
                      </a:pPr>
                      <a:r>
                        <a:rPr lang="en-GB" sz="2000" b="0" dirty="0">
                          <a:solidFill>
                            <a:schemeClr val="tx1"/>
                          </a:solidFill>
                          <a:effectLst/>
                        </a:rPr>
                        <a:t>Advice given about over the counter </a:t>
                      </a:r>
                      <a:r>
                        <a:rPr lang="en-GB" sz="2000" b="0" dirty="0" smtClean="0">
                          <a:solidFill>
                            <a:schemeClr val="tx1"/>
                          </a:solidFill>
                          <a:effectLst/>
                        </a:rPr>
                        <a:t>medications</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1.74</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a:solidFill>
                            <a:schemeClr val="tx1"/>
                          </a:solidFill>
                          <a:effectLst/>
                        </a:rPr>
                        <a:t>0.62, 4.88</a:t>
                      </a:r>
                      <a:endParaRPr lang="en-GB" sz="2000" b="0">
                        <a:solidFill>
                          <a:schemeClr val="tx1"/>
                        </a:solidFill>
                        <a:effectLst/>
                        <a:latin typeface="Times New Roman"/>
                        <a:ea typeface="Calibri"/>
                      </a:endParaRPr>
                    </a:p>
                  </a:txBody>
                  <a:tcPr marL="58448" marR="58448" marT="0" marB="0">
                    <a:solidFill>
                      <a:schemeClr val="tx2">
                        <a:lumMod val="40000"/>
                        <a:lumOff val="60000"/>
                      </a:schemeClr>
                    </a:solidFill>
                  </a:tcPr>
                </a:tc>
                <a:tc>
                  <a:txBody>
                    <a:bodyPr/>
                    <a:lstStyle/>
                    <a:p>
                      <a:pPr algn="r">
                        <a:lnSpc>
                          <a:spcPct val="150000"/>
                        </a:lnSpc>
                        <a:spcAft>
                          <a:spcPts val="0"/>
                        </a:spcAft>
                      </a:pPr>
                      <a:r>
                        <a:rPr lang="en-GB" sz="2000" b="0" dirty="0">
                          <a:solidFill>
                            <a:schemeClr val="tx1"/>
                          </a:solidFill>
                          <a:effectLst/>
                        </a:rPr>
                        <a:t>0.295</a:t>
                      </a:r>
                      <a:endParaRPr lang="en-GB" sz="2000" b="0" dirty="0">
                        <a:solidFill>
                          <a:schemeClr val="tx1"/>
                        </a:solidFill>
                        <a:effectLst/>
                        <a:latin typeface="Times New Roman"/>
                        <a:ea typeface="Calibri"/>
                      </a:endParaRPr>
                    </a:p>
                  </a:txBody>
                  <a:tcPr marL="58448" marR="58448" marT="0" marB="0">
                    <a:solidFill>
                      <a:schemeClr val="tx2">
                        <a:lumMod val="40000"/>
                        <a:lumOff val="60000"/>
                      </a:schemeClr>
                    </a:solidFill>
                  </a:tcPr>
                </a:tc>
              </a:tr>
            </a:tbl>
          </a:graphicData>
        </a:graphic>
      </p:graphicFrame>
      <p:sp>
        <p:nvSpPr>
          <p:cNvPr id="5" name="TextBox 4"/>
          <p:cNvSpPr txBox="1"/>
          <p:nvPr/>
        </p:nvSpPr>
        <p:spPr>
          <a:xfrm>
            <a:off x="354896" y="238552"/>
            <a:ext cx="8568952" cy="523220"/>
          </a:xfrm>
          <a:prstGeom prst="rect">
            <a:avLst/>
          </a:prstGeom>
          <a:noFill/>
        </p:spPr>
        <p:txBody>
          <a:bodyPr wrap="square" rtlCol="0">
            <a:spAutoFit/>
          </a:bodyPr>
          <a:lstStyle/>
          <a:p>
            <a:r>
              <a:rPr lang="en-GB" sz="2800" b="1" dirty="0" smtClean="0"/>
              <a:t>Processes of care – PA and GP comparison </a:t>
            </a:r>
            <a:endParaRPr lang="en-GB" sz="2800" b="1" dirty="0"/>
          </a:p>
        </p:txBody>
      </p:sp>
    </p:spTree>
    <p:extLst>
      <p:ext uri="{BB962C8B-B14F-4D97-AF65-F5344CB8AC3E}">
        <p14:creationId xmlns:p14="http://schemas.microsoft.com/office/powerpoint/2010/main" val="1042897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526" y="642983"/>
            <a:ext cx="9014770"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313871" y="5373216"/>
            <a:ext cx="4572000" cy="600164"/>
          </a:xfrm>
          <a:prstGeom prst="rect">
            <a:avLst/>
          </a:prstGeom>
        </p:spPr>
        <p:txBody>
          <a:bodyPr>
            <a:spAutoFit/>
          </a:bodyPr>
          <a:lstStyle/>
          <a:p>
            <a:r>
              <a:rPr lang="en-GB" sz="1100" dirty="0" smtClean="0"/>
              <a:t>From - Physician </a:t>
            </a:r>
            <a:r>
              <a:rPr lang="en-GB" sz="1100" dirty="0"/>
              <a:t>associates and GPs in primary care: a comparison</a:t>
            </a:r>
          </a:p>
          <a:p>
            <a:r>
              <a:rPr lang="en-GB" sz="1100" dirty="0"/>
              <a:t>Br J Gen </a:t>
            </a:r>
            <a:r>
              <a:rPr lang="en-GB" sz="1100" dirty="0" err="1"/>
              <a:t>Pract</a:t>
            </a:r>
            <a:r>
              <a:rPr lang="en-GB" sz="1100" dirty="0"/>
              <a:t>  2015;  65  (634):  e344-e350.  DOI: https://doi.org/10.3399/bjgp15X684877 </a:t>
            </a:r>
          </a:p>
        </p:txBody>
      </p:sp>
      <p:sp>
        <p:nvSpPr>
          <p:cNvPr id="6" name="Right Arrow 5"/>
          <p:cNvSpPr/>
          <p:nvPr/>
        </p:nvSpPr>
        <p:spPr>
          <a:xfrm>
            <a:off x="149526" y="2204864"/>
            <a:ext cx="534042" cy="36004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435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260648"/>
            <a:ext cx="7056784" cy="1143000"/>
          </a:xfrm>
        </p:spPr>
        <p:txBody>
          <a:bodyPr>
            <a:normAutofit/>
          </a:bodyPr>
          <a:lstStyle/>
          <a:p>
            <a:pPr algn="l"/>
            <a:r>
              <a:rPr lang="en-GB" sz="3600" b="1" dirty="0" smtClean="0"/>
              <a:t>Economic analyses</a:t>
            </a:r>
            <a:endParaRPr lang="en-GB" sz="3600" b="1" dirty="0"/>
          </a:p>
        </p:txBody>
      </p:sp>
      <p:sp>
        <p:nvSpPr>
          <p:cNvPr id="3" name="Content Placeholder 2"/>
          <p:cNvSpPr>
            <a:spLocks noGrp="1"/>
          </p:cNvSpPr>
          <p:nvPr>
            <p:ph idx="1"/>
          </p:nvPr>
        </p:nvSpPr>
        <p:spPr/>
        <p:txBody>
          <a:bodyPr>
            <a:noAutofit/>
          </a:bodyPr>
          <a:lstStyle/>
          <a:p>
            <a:endParaRPr lang="en-GB" sz="2000" dirty="0" smtClean="0"/>
          </a:p>
          <a:p>
            <a:endParaRPr lang="en-GB" sz="2000" dirty="0"/>
          </a:p>
        </p:txBody>
      </p:sp>
      <p:sp>
        <p:nvSpPr>
          <p:cNvPr id="5" name="TextBox 4"/>
          <p:cNvSpPr txBox="1"/>
          <p:nvPr/>
        </p:nvSpPr>
        <p:spPr>
          <a:xfrm>
            <a:off x="683568" y="1534695"/>
            <a:ext cx="7056784" cy="4893647"/>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solidFill>
                  <a:prstClr val="black"/>
                </a:solidFill>
              </a:rPr>
              <a:t>Mean </a:t>
            </a:r>
            <a:r>
              <a:rPr lang="en-GB" sz="2400" dirty="0">
                <a:solidFill>
                  <a:prstClr val="black"/>
                </a:solidFill>
              </a:rPr>
              <a:t>consultation time for PAs was higher than for GPs (16.79 </a:t>
            </a:r>
            <a:r>
              <a:rPr lang="en-GB" sz="2400" i="1" dirty="0">
                <a:solidFill>
                  <a:prstClr val="black"/>
                </a:solidFill>
              </a:rPr>
              <a:t>vs.</a:t>
            </a:r>
            <a:r>
              <a:rPr lang="en-GB" sz="2400" dirty="0">
                <a:solidFill>
                  <a:prstClr val="black"/>
                </a:solidFill>
              </a:rPr>
              <a:t> 11.23 </a:t>
            </a:r>
            <a:r>
              <a:rPr lang="en-GB" sz="2400" dirty="0" smtClean="0">
                <a:solidFill>
                  <a:prstClr val="black"/>
                </a:solidFill>
              </a:rPr>
              <a:t>minutes)</a:t>
            </a:r>
          </a:p>
          <a:p>
            <a:endParaRPr lang="en-GB" sz="2400" dirty="0" smtClean="0">
              <a:solidFill>
                <a:prstClr val="black"/>
              </a:solidFill>
            </a:endParaRPr>
          </a:p>
          <a:p>
            <a:pPr marL="342900" indent="-342900">
              <a:buFont typeface="Arial" panose="020B0604020202020204" pitchFamily="34" charset="0"/>
              <a:buChar char="•"/>
            </a:pPr>
            <a:r>
              <a:rPr lang="en-GB" sz="2400" dirty="0">
                <a:solidFill>
                  <a:prstClr val="black"/>
                </a:solidFill>
              </a:rPr>
              <a:t>Although GPs see more patients per </a:t>
            </a:r>
            <a:r>
              <a:rPr lang="en-GB" sz="2400" dirty="0" smtClean="0">
                <a:solidFill>
                  <a:prstClr val="black"/>
                </a:solidFill>
              </a:rPr>
              <a:t>hour, </a:t>
            </a:r>
            <a:r>
              <a:rPr lang="en-GB" sz="2400" dirty="0">
                <a:solidFill>
                  <a:prstClr val="black"/>
                </a:solidFill>
              </a:rPr>
              <a:t>their salary and related costs are more than twice that of </a:t>
            </a:r>
            <a:r>
              <a:rPr lang="en-GB" sz="2400" dirty="0" smtClean="0">
                <a:solidFill>
                  <a:prstClr val="black"/>
                </a:solidFill>
              </a:rPr>
              <a:t>PAs</a:t>
            </a:r>
          </a:p>
          <a:p>
            <a:endParaRPr lang="en-GB" sz="2400" dirty="0" smtClean="0">
              <a:solidFill>
                <a:prstClr val="black"/>
              </a:solidFill>
            </a:endParaRPr>
          </a:p>
          <a:p>
            <a:pPr marL="342900" indent="-342900">
              <a:buFont typeface="Arial" panose="020B0604020202020204" pitchFamily="34" charset="0"/>
              <a:buChar char="•"/>
            </a:pPr>
            <a:r>
              <a:rPr lang="en-GB" sz="2400" dirty="0" smtClean="0">
                <a:solidFill>
                  <a:prstClr val="black"/>
                </a:solidFill>
              </a:rPr>
              <a:t>Apparent </a:t>
            </a:r>
            <a:r>
              <a:rPr lang="en-GB" sz="2400" dirty="0">
                <a:solidFill>
                  <a:prstClr val="black"/>
                </a:solidFill>
              </a:rPr>
              <a:t>cost advantage of PAs is eroded when broader factors are taken into </a:t>
            </a:r>
            <a:r>
              <a:rPr lang="en-GB" sz="2400" dirty="0" smtClean="0">
                <a:solidFill>
                  <a:prstClr val="black"/>
                </a:solidFill>
              </a:rPr>
              <a:t>consideration e.g. interruptions to GPS for </a:t>
            </a:r>
            <a:r>
              <a:rPr lang="en-GB" sz="2400" dirty="0">
                <a:solidFill>
                  <a:prstClr val="black"/>
                </a:solidFill>
              </a:rPr>
              <a:t>signing PA </a:t>
            </a:r>
            <a:r>
              <a:rPr lang="en-GB" sz="2400" dirty="0" smtClean="0">
                <a:solidFill>
                  <a:prstClr val="black"/>
                </a:solidFill>
              </a:rPr>
              <a:t>prescriptions</a:t>
            </a:r>
          </a:p>
          <a:p>
            <a:endParaRPr lang="en-GB" sz="2400" dirty="0" smtClean="0">
              <a:solidFill>
                <a:prstClr val="black"/>
              </a:solidFill>
            </a:endParaRPr>
          </a:p>
          <a:p>
            <a:pPr marL="342900" indent="-342900">
              <a:buFont typeface="Arial" panose="020B0604020202020204" pitchFamily="34" charset="0"/>
              <a:buChar char="•"/>
            </a:pPr>
            <a:r>
              <a:rPr lang="en-GB" sz="2400" dirty="0" smtClean="0">
                <a:solidFill>
                  <a:prstClr val="black"/>
                </a:solidFill>
              </a:rPr>
              <a:t>The impact  such factors have on comparative </a:t>
            </a:r>
            <a:r>
              <a:rPr lang="en-GB" sz="2400" dirty="0">
                <a:solidFill>
                  <a:prstClr val="black"/>
                </a:solidFill>
              </a:rPr>
              <a:t>consultation </a:t>
            </a:r>
            <a:r>
              <a:rPr lang="en-GB" sz="2400" dirty="0" smtClean="0">
                <a:solidFill>
                  <a:prstClr val="black"/>
                </a:solidFill>
              </a:rPr>
              <a:t>costs was not examined. </a:t>
            </a:r>
            <a:endParaRPr lang="en-GB" sz="2400" dirty="0">
              <a:solidFill>
                <a:prstClr val="black"/>
              </a:solidFill>
            </a:endParaRPr>
          </a:p>
        </p:txBody>
      </p:sp>
    </p:spTree>
    <p:extLst>
      <p:ext uri="{BB962C8B-B14F-4D97-AF65-F5344CB8AC3E}">
        <p14:creationId xmlns:p14="http://schemas.microsoft.com/office/powerpoint/2010/main" val="518536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normAutofit/>
          </a:bodyPr>
          <a:lstStyle/>
          <a:p>
            <a:r>
              <a:rPr lang="en-GB" sz="3600" b="1" dirty="0">
                <a:cs typeface="Times New Roman" pitchFamily="18" charset="0"/>
              </a:rPr>
              <a:t>Patient </a:t>
            </a:r>
            <a:r>
              <a:rPr lang="en-GB" sz="3600" b="1" dirty="0" smtClean="0">
                <a:cs typeface="Times New Roman" pitchFamily="18" charset="0"/>
              </a:rPr>
              <a:t>survey</a:t>
            </a:r>
            <a:endParaRPr lang="en-GB" sz="3600" b="1" dirty="0"/>
          </a:p>
        </p:txBody>
      </p:sp>
      <p:sp>
        <p:nvSpPr>
          <p:cNvPr id="3" name="Content Placeholder 2"/>
          <p:cNvSpPr>
            <a:spLocks noGrp="1"/>
          </p:cNvSpPr>
          <p:nvPr>
            <p:ph idx="1"/>
          </p:nvPr>
        </p:nvSpPr>
        <p:spPr>
          <a:xfrm>
            <a:off x="539552" y="1556792"/>
            <a:ext cx="7704856" cy="4497363"/>
          </a:xfrm>
        </p:spPr>
        <p:txBody>
          <a:bodyPr>
            <a:noAutofit/>
          </a:bodyPr>
          <a:lstStyle/>
          <a:p>
            <a:r>
              <a:rPr lang="en-GB" sz="2400" b="1" dirty="0" smtClean="0"/>
              <a:t>Sample: </a:t>
            </a:r>
            <a:r>
              <a:rPr lang="en-GB" sz="2400" dirty="0" smtClean="0"/>
              <a:t>1020 </a:t>
            </a:r>
            <a:r>
              <a:rPr lang="en-GB" sz="2400" dirty="0"/>
              <a:t>adult (aged 16 or over) patients </a:t>
            </a:r>
            <a:r>
              <a:rPr lang="en-GB" sz="2400" dirty="0" smtClean="0"/>
              <a:t/>
            </a:r>
            <a:br>
              <a:rPr lang="en-GB" sz="2400" dirty="0" smtClean="0"/>
            </a:br>
            <a:r>
              <a:rPr lang="en-GB" sz="2400" dirty="0" smtClean="0"/>
              <a:t>(</a:t>
            </a:r>
            <a:r>
              <a:rPr lang="en-GB" sz="2400" i="1" dirty="0"/>
              <a:t>n</a:t>
            </a:r>
            <a:r>
              <a:rPr lang="en-GB" sz="2400" dirty="0"/>
              <a:t>= 490 PA consultations, </a:t>
            </a:r>
            <a:r>
              <a:rPr lang="en-GB" sz="2400" i="1" dirty="0"/>
              <a:t>n</a:t>
            </a:r>
            <a:r>
              <a:rPr lang="en-GB" sz="2400" dirty="0"/>
              <a:t>= 590 GP consultations</a:t>
            </a:r>
            <a:r>
              <a:rPr lang="en-GB" sz="2400" dirty="0" smtClean="0"/>
              <a:t>) handed a structured survey at reception after their consultation</a:t>
            </a:r>
          </a:p>
          <a:p>
            <a:endParaRPr lang="en-GB" sz="2400" dirty="0" smtClean="0"/>
          </a:p>
          <a:p>
            <a:r>
              <a:rPr lang="en-GB" sz="2400" dirty="0" smtClean="0"/>
              <a:t>52.8% </a:t>
            </a:r>
            <a:r>
              <a:rPr lang="en-GB" sz="2400" dirty="0"/>
              <a:t>(</a:t>
            </a:r>
            <a:r>
              <a:rPr lang="en-GB" sz="2400" i="1" dirty="0"/>
              <a:t>n</a:t>
            </a:r>
            <a:r>
              <a:rPr lang="en-GB" sz="2400" dirty="0"/>
              <a:t> = 539) responded with a completed </a:t>
            </a:r>
            <a:r>
              <a:rPr lang="en-GB" sz="2400" dirty="0" smtClean="0"/>
              <a:t>survey</a:t>
            </a:r>
          </a:p>
          <a:p>
            <a:endParaRPr lang="en-GB" sz="2400" b="1" dirty="0"/>
          </a:p>
          <a:p>
            <a:r>
              <a:rPr lang="en-GB" sz="2400" dirty="0">
                <a:solidFill>
                  <a:srgbClr val="FF0000"/>
                </a:solidFill>
              </a:rPr>
              <a:t>The majority of respondents were satisfied or very satisfied with their </a:t>
            </a:r>
            <a:r>
              <a:rPr lang="en-GB" sz="2400" dirty="0" smtClean="0">
                <a:solidFill>
                  <a:srgbClr val="FF0000"/>
                </a:solidFill>
              </a:rPr>
              <a:t>consultation with both PAs and GPs</a:t>
            </a:r>
          </a:p>
          <a:p>
            <a:endParaRPr lang="en-GB" sz="2400" dirty="0" smtClean="0">
              <a:solidFill>
                <a:srgbClr val="FF0000"/>
              </a:solidFill>
            </a:endParaRPr>
          </a:p>
          <a:p>
            <a:r>
              <a:rPr lang="en-GB" sz="2400" dirty="0" smtClean="0">
                <a:solidFill>
                  <a:srgbClr val="FF0000"/>
                </a:solidFill>
              </a:rPr>
              <a:t>There </a:t>
            </a:r>
            <a:r>
              <a:rPr lang="en-GB" sz="2400" dirty="0">
                <a:solidFill>
                  <a:srgbClr val="FF0000"/>
                </a:solidFill>
              </a:rPr>
              <a:t>was no difference between PAs and GPs.</a:t>
            </a:r>
          </a:p>
          <a:p>
            <a:endParaRPr lang="en-GB" sz="2400" b="1" dirty="0" smtClean="0"/>
          </a:p>
          <a:p>
            <a:pPr marL="0" indent="0">
              <a:buNone/>
            </a:pPr>
            <a:endParaRPr lang="en-GB" sz="2400" b="1" dirty="0" smtClean="0"/>
          </a:p>
          <a:p>
            <a:endParaRPr lang="en-GB" sz="2400" dirty="0" smtClean="0"/>
          </a:p>
          <a:p>
            <a:endParaRPr lang="en-GB" sz="2400" dirty="0" smtClean="0"/>
          </a:p>
          <a:p>
            <a:endParaRPr lang="en-GB" sz="2400" dirty="0" smtClean="0"/>
          </a:p>
          <a:p>
            <a:endParaRPr lang="en-GB" sz="2400" dirty="0" smtClean="0"/>
          </a:p>
          <a:p>
            <a:endParaRPr lang="en-GB" sz="2400" dirty="0"/>
          </a:p>
        </p:txBody>
      </p:sp>
    </p:spTree>
    <p:extLst>
      <p:ext uri="{BB962C8B-B14F-4D97-AF65-F5344CB8AC3E}">
        <p14:creationId xmlns:p14="http://schemas.microsoft.com/office/powerpoint/2010/main" val="81714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0096"/>
            <a:ext cx="8229600" cy="1143000"/>
          </a:xfrm>
        </p:spPr>
        <p:txBody>
          <a:bodyPr>
            <a:normAutofit/>
          </a:bodyPr>
          <a:lstStyle/>
          <a:p>
            <a:r>
              <a:rPr lang="en-GB" sz="3600" b="1" dirty="0">
                <a:cs typeface="Times New Roman" pitchFamily="18" charset="0"/>
              </a:rPr>
              <a:t>Patient </a:t>
            </a:r>
            <a:r>
              <a:rPr lang="en-GB" sz="3600" b="1" dirty="0" smtClean="0">
                <a:cs typeface="Times New Roman" pitchFamily="18" charset="0"/>
              </a:rPr>
              <a:t>interviews</a:t>
            </a:r>
            <a:endParaRPr lang="en-GB" sz="3600" b="1" dirty="0"/>
          </a:p>
        </p:txBody>
      </p:sp>
      <p:sp>
        <p:nvSpPr>
          <p:cNvPr id="3" name="Content Placeholder 2"/>
          <p:cNvSpPr>
            <a:spLocks noGrp="1"/>
          </p:cNvSpPr>
          <p:nvPr>
            <p:ph idx="1"/>
          </p:nvPr>
        </p:nvSpPr>
        <p:spPr>
          <a:xfrm>
            <a:off x="1043608" y="1556792"/>
            <a:ext cx="7704856" cy="4392488"/>
          </a:xfrm>
        </p:spPr>
        <p:txBody>
          <a:bodyPr>
            <a:noAutofit/>
          </a:bodyPr>
          <a:lstStyle/>
          <a:p>
            <a:r>
              <a:rPr lang="en-GB" sz="2400" dirty="0" smtClean="0"/>
              <a:t>PA patients invited to interview as part of the survey </a:t>
            </a:r>
          </a:p>
          <a:p>
            <a:r>
              <a:rPr lang="en-GB" sz="2400" dirty="0" smtClean="0"/>
              <a:t>Semi structured interviews </a:t>
            </a:r>
            <a:r>
              <a:rPr lang="en-GB" sz="2400" i="1" dirty="0" smtClean="0"/>
              <a:t>n</a:t>
            </a:r>
            <a:r>
              <a:rPr lang="en-GB" sz="2400" dirty="0" smtClean="0"/>
              <a:t>=30 conducted by phone</a:t>
            </a:r>
          </a:p>
          <a:p>
            <a:r>
              <a:rPr lang="en-GB" sz="2400" dirty="0" smtClean="0"/>
              <a:t>Main themes:</a:t>
            </a:r>
          </a:p>
          <a:p>
            <a:pPr lvl="1"/>
            <a:r>
              <a:rPr lang="en-US" altLang="en-US" sz="2400" dirty="0" smtClean="0"/>
              <a:t>Diversity </a:t>
            </a:r>
            <a:r>
              <a:rPr lang="en-US" altLang="en-US" sz="2400" dirty="0"/>
              <a:t>in how the PA role was </a:t>
            </a:r>
            <a:r>
              <a:rPr lang="en-US" altLang="en-US" sz="2400" dirty="0" smtClean="0"/>
              <a:t>understood</a:t>
            </a:r>
          </a:p>
          <a:p>
            <a:pPr lvl="1"/>
            <a:r>
              <a:rPr lang="en-GB" altLang="en-US" sz="2400" dirty="0" smtClean="0"/>
              <a:t>Consultation </a:t>
            </a:r>
            <a:r>
              <a:rPr lang="en-GB" altLang="en-US" sz="2400" dirty="0"/>
              <a:t>with a PA was either no different </a:t>
            </a:r>
            <a:r>
              <a:rPr lang="en-GB" altLang="en-US" sz="2400" dirty="0" smtClean="0"/>
              <a:t>or very </a:t>
            </a:r>
            <a:r>
              <a:rPr lang="en-GB" altLang="en-US" sz="2400" dirty="0"/>
              <a:t>similar to a consultation with a </a:t>
            </a:r>
            <a:r>
              <a:rPr lang="en-GB" altLang="en-US" sz="2400" dirty="0" smtClean="0"/>
              <a:t>GP</a:t>
            </a:r>
          </a:p>
          <a:p>
            <a:pPr lvl="1"/>
            <a:r>
              <a:rPr lang="en-GB" altLang="en-US" sz="2400" dirty="0" smtClean="0"/>
              <a:t>High </a:t>
            </a:r>
            <a:r>
              <a:rPr lang="en-GB" altLang="en-US" sz="2400" dirty="0"/>
              <a:t>level of trust in </a:t>
            </a:r>
            <a:r>
              <a:rPr lang="en-GB" altLang="en-US" sz="2400" dirty="0" smtClean="0"/>
              <a:t>the PAs consulted</a:t>
            </a:r>
          </a:p>
          <a:p>
            <a:pPr lvl="1"/>
            <a:r>
              <a:rPr lang="en-GB" altLang="en-US" sz="2400" dirty="0" smtClean="0"/>
              <a:t>Mostly experienced no delay gaining prescriptions</a:t>
            </a:r>
          </a:p>
          <a:p>
            <a:pPr lvl="1"/>
            <a:r>
              <a:rPr lang="en-GB" altLang="en-US" sz="2400" dirty="0" smtClean="0"/>
              <a:t>Willingness to see a PA again was conditional on the patient’s condition/problem </a:t>
            </a:r>
            <a:endParaRPr lang="en-GB" altLang="en-US" sz="2400" dirty="0"/>
          </a:p>
          <a:p>
            <a:endParaRPr lang="en-GB" altLang="en-US" sz="2400" dirty="0"/>
          </a:p>
          <a:p>
            <a:pPr marL="0" indent="0">
              <a:buNone/>
            </a:pPr>
            <a:r>
              <a:rPr lang="en-GB" sz="1600" dirty="0" smtClean="0"/>
              <a:t>Accepted in Health Expectations </a:t>
            </a:r>
            <a:endParaRPr lang="en-GB" sz="1600" dirty="0"/>
          </a:p>
        </p:txBody>
      </p:sp>
    </p:spTree>
    <p:extLst>
      <p:ext uri="{BB962C8B-B14F-4D97-AF65-F5344CB8AC3E}">
        <p14:creationId xmlns:p14="http://schemas.microsoft.com/office/powerpoint/2010/main" val="1060401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in this presentation</a:t>
            </a:r>
            <a:endParaRPr lang="en-GB" dirty="0"/>
          </a:p>
        </p:txBody>
      </p:sp>
      <p:sp>
        <p:nvSpPr>
          <p:cNvPr id="3" name="Content Placeholder 2"/>
          <p:cNvSpPr>
            <a:spLocks noGrp="1"/>
          </p:cNvSpPr>
          <p:nvPr>
            <p:ph idx="1"/>
          </p:nvPr>
        </p:nvSpPr>
        <p:spPr/>
        <p:txBody>
          <a:bodyPr/>
          <a:lstStyle/>
          <a:p>
            <a:r>
              <a:rPr lang="en-GB" dirty="0" smtClean="0"/>
              <a:t>Outline key points about physician associates</a:t>
            </a:r>
            <a:r>
              <a:rPr lang="en-GB" i="1" dirty="0" smtClean="0"/>
              <a:t>(formerly known as assistants</a:t>
            </a:r>
            <a:r>
              <a:rPr lang="en-GB" dirty="0" smtClean="0"/>
              <a:t>) </a:t>
            </a:r>
          </a:p>
          <a:p>
            <a:r>
              <a:rPr lang="en-GB" dirty="0" smtClean="0"/>
              <a:t>Present our NIHR research study (2010-2013) </a:t>
            </a:r>
          </a:p>
          <a:p>
            <a:r>
              <a:rPr lang="en-GB" dirty="0" smtClean="0"/>
              <a:t>Answer questions and discuss the findings </a:t>
            </a:r>
          </a:p>
          <a:p>
            <a:pPr marL="0" indent="0">
              <a:buNone/>
            </a:pP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077072"/>
            <a:ext cx="2729063" cy="2155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7314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164288" cy="1143000"/>
          </a:xfrm>
        </p:spPr>
        <p:txBody>
          <a:bodyPr>
            <a:normAutofit/>
          </a:bodyPr>
          <a:lstStyle/>
          <a:p>
            <a:pPr lvl="1" algn="ctr" rtl="0">
              <a:spcBef>
                <a:spcPct val="0"/>
              </a:spcBef>
            </a:pPr>
            <a:r>
              <a:rPr lang="en-GB" sz="3600" b="1" dirty="0" smtClean="0">
                <a:latin typeface="+mj-lt"/>
                <a:cs typeface="Times New Roman" pitchFamily="18" charset="0"/>
              </a:rPr>
              <a:t>Video observation of consultations </a:t>
            </a:r>
            <a:r>
              <a:rPr lang="en-GB" b="1" dirty="0" smtClean="0">
                <a:latin typeface="+mj-lt"/>
                <a:cs typeface="Times New Roman" pitchFamily="18" charset="0"/>
              </a:rPr>
              <a:t>(edited as far as possible to be blinded)</a:t>
            </a:r>
            <a:endParaRPr lang="en-GB" sz="2400" b="1" dirty="0">
              <a:latin typeface="+mj-lt"/>
            </a:endParaRPr>
          </a:p>
        </p:txBody>
      </p:sp>
      <p:sp>
        <p:nvSpPr>
          <p:cNvPr id="3" name="Content Placeholder 2"/>
          <p:cNvSpPr>
            <a:spLocks noGrp="1"/>
          </p:cNvSpPr>
          <p:nvPr>
            <p:ph idx="1"/>
          </p:nvPr>
        </p:nvSpPr>
        <p:spPr>
          <a:xfrm>
            <a:off x="2123728" y="1600200"/>
            <a:ext cx="6563072" cy="4525963"/>
          </a:xfrm>
        </p:spPr>
        <p:txBody>
          <a:bodyPr>
            <a:normAutofit/>
          </a:bodyPr>
          <a:lstStyle/>
          <a:p>
            <a:endParaRPr lang="en-GB" sz="2400" b="1" i="1" dirty="0" smtClean="0"/>
          </a:p>
          <a:p>
            <a:endParaRPr lang="en-GB" sz="2400" b="1" i="1" dirty="0" smtClean="0"/>
          </a:p>
          <a:p>
            <a:pPr>
              <a:buNone/>
            </a:pPr>
            <a:endParaRPr lang="en-GB" sz="2400" i="1" dirty="0" smtClean="0"/>
          </a:p>
          <a:p>
            <a:pPr>
              <a:buNone/>
            </a:pPr>
            <a:endParaRPr lang="en-GB" sz="2400" i="1" dirty="0" smtClean="0"/>
          </a:p>
          <a:p>
            <a:endParaRPr lang="en-GB" sz="2400" dirty="0"/>
          </a:p>
        </p:txBody>
      </p:sp>
      <p:sp>
        <p:nvSpPr>
          <p:cNvPr id="5" name="Content Placeholder 2"/>
          <p:cNvSpPr txBox="1">
            <a:spLocks/>
          </p:cNvSpPr>
          <p:nvPr/>
        </p:nvSpPr>
        <p:spPr>
          <a:xfrm>
            <a:off x="251520" y="1600201"/>
            <a:ext cx="8568952" cy="348498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pPr>
            <a:r>
              <a:rPr lang="en-GB" sz="2400" dirty="0"/>
              <a:t>Sixty two further consultations were video </a:t>
            </a:r>
            <a:r>
              <a:rPr lang="en-GB" sz="2400" dirty="0" smtClean="0"/>
              <a:t>recorded:</a:t>
            </a:r>
          </a:p>
          <a:p>
            <a:pPr lvl="2">
              <a:spcAft>
                <a:spcPts val="1200"/>
              </a:spcAft>
            </a:pPr>
            <a:r>
              <a:rPr lang="en-GB" sz="2000" dirty="0" smtClean="0"/>
              <a:t>21 were </a:t>
            </a:r>
            <a:r>
              <a:rPr lang="en-GB" sz="2000" dirty="0"/>
              <a:t>with four </a:t>
            </a:r>
            <a:r>
              <a:rPr lang="en-GB" sz="2000" dirty="0" smtClean="0"/>
              <a:t>PAs</a:t>
            </a:r>
          </a:p>
          <a:p>
            <a:pPr lvl="2">
              <a:spcAft>
                <a:spcPts val="1200"/>
              </a:spcAft>
            </a:pPr>
            <a:r>
              <a:rPr lang="en-GB" sz="2000" dirty="0" smtClean="0"/>
              <a:t>41 </a:t>
            </a:r>
            <a:r>
              <a:rPr lang="en-GB" sz="2000" dirty="0"/>
              <a:t>with five </a:t>
            </a:r>
            <a:r>
              <a:rPr lang="en-GB" sz="2000" dirty="0" smtClean="0"/>
              <a:t>GPs </a:t>
            </a:r>
          </a:p>
          <a:p>
            <a:pPr lvl="2">
              <a:spcAft>
                <a:spcPts val="1200"/>
              </a:spcAft>
            </a:pPr>
            <a:r>
              <a:rPr lang="en-GB" sz="2000" dirty="0" smtClean="0"/>
              <a:t>All seeing “same day/urgent” patients </a:t>
            </a:r>
          </a:p>
          <a:p>
            <a:pPr>
              <a:spcAft>
                <a:spcPts val="1200"/>
              </a:spcAft>
            </a:pPr>
            <a:r>
              <a:rPr lang="en-GB" sz="2400" dirty="0" smtClean="0"/>
              <a:t>Analysis by GP trainers using Leicester Assessment Package for assessing competence in general practice </a:t>
            </a:r>
          </a:p>
          <a:p>
            <a:pPr>
              <a:spcAft>
                <a:spcPts val="1200"/>
              </a:spcAft>
            </a:pPr>
            <a:r>
              <a:rPr lang="en-GB" sz="2400" dirty="0">
                <a:solidFill>
                  <a:srgbClr val="FF0000"/>
                </a:solidFill>
              </a:rPr>
              <a:t>The physician associate consultations were with a less complex patient group. They were judged as competent and safe, although general practitioner consultations, unsurprisingly, were rated as more competent. </a:t>
            </a:r>
            <a:endParaRPr lang="en-GB" sz="2400" dirty="0" smtClean="0">
              <a:solidFill>
                <a:srgbClr val="FF0000"/>
              </a:solidFill>
            </a:endParaRPr>
          </a:p>
          <a:p>
            <a:pPr marL="0" indent="0">
              <a:spcAft>
                <a:spcPts val="1200"/>
              </a:spcAft>
              <a:buNone/>
            </a:pPr>
            <a:endParaRPr lang="en-GB" sz="2400" dirty="0" smtClean="0"/>
          </a:p>
          <a:p>
            <a:pPr>
              <a:spcAft>
                <a:spcPts val="1200"/>
              </a:spcAft>
            </a:pPr>
            <a:endParaRPr lang="en-GB" sz="2400" dirty="0"/>
          </a:p>
        </p:txBody>
      </p:sp>
      <p:sp>
        <p:nvSpPr>
          <p:cNvPr id="6" name="Rectangle 5"/>
          <p:cNvSpPr/>
          <p:nvPr/>
        </p:nvSpPr>
        <p:spPr>
          <a:xfrm>
            <a:off x="755576" y="4949777"/>
            <a:ext cx="8208912" cy="1169551"/>
          </a:xfrm>
          <a:prstGeom prst="rect">
            <a:avLst/>
          </a:prstGeom>
        </p:spPr>
        <p:txBody>
          <a:bodyPr wrap="square">
            <a:spAutoFit/>
          </a:bodyPr>
          <a:lstStyle/>
          <a:p>
            <a:r>
              <a:rPr lang="en-GB" sz="1400" dirty="0"/>
              <a:t>de </a:t>
            </a:r>
            <a:r>
              <a:rPr lang="en-GB" sz="1400" dirty="0" err="1"/>
              <a:t>Lusignan</a:t>
            </a:r>
            <a:r>
              <a:rPr lang="en-GB" sz="1400" dirty="0"/>
              <a:t> S, McGovern AP, Tahir MA, Hassan S, Jones S, Halter M, Joly L, Drennan VM.</a:t>
            </a:r>
          </a:p>
          <a:p>
            <a:r>
              <a:rPr lang="en-GB" sz="1400" dirty="0" smtClean="0"/>
              <a:t>Physician </a:t>
            </a:r>
            <a:r>
              <a:rPr lang="en-GB" sz="1400" dirty="0"/>
              <a:t>Associate and General Practitioner Consultations: A Comparative Observational Video Study</a:t>
            </a:r>
            <a:r>
              <a:rPr lang="en-GB" sz="1400" dirty="0" smtClean="0"/>
              <a:t>. </a:t>
            </a:r>
            <a:r>
              <a:rPr lang="en-GB" sz="1400" dirty="0" err="1" smtClean="0"/>
              <a:t>PLoS</a:t>
            </a:r>
            <a:r>
              <a:rPr lang="en-GB" sz="1400" dirty="0" smtClean="0"/>
              <a:t> </a:t>
            </a:r>
            <a:r>
              <a:rPr lang="en-GB" sz="1400" dirty="0"/>
              <a:t>One. 2016 Aug 25;11(8):e0160902. </a:t>
            </a:r>
            <a:r>
              <a:rPr lang="en-GB" sz="1400" dirty="0" err="1"/>
              <a:t>doi</a:t>
            </a:r>
            <a:r>
              <a:rPr lang="en-GB" sz="1400" dirty="0"/>
              <a:t>: 10.1371/journal.pone.0160902. </a:t>
            </a:r>
            <a:r>
              <a:rPr lang="en-GB" sz="1400" dirty="0" err="1"/>
              <a:t>eCollection</a:t>
            </a:r>
            <a:r>
              <a:rPr lang="en-GB" sz="1400" dirty="0"/>
              <a:t> 2016 Aug 25.</a:t>
            </a:r>
          </a:p>
          <a:p>
            <a:endParaRPr lang="en-GB" sz="1400" dirty="0"/>
          </a:p>
          <a:p>
            <a:r>
              <a:rPr lang="en-GB" sz="1400" dirty="0"/>
              <a:t>PMID: 27560179 </a:t>
            </a:r>
          </a:p>
        </p:txBody>
      </p:sp>
    </p:spTree>
    <p:extLst>
      <p:ext uri="{BB962C8B-B14F-4D97-AF65-F5344CB8AC3E}">
        <p14:creationId xmlns:p14="http://schemas.microsoft.com/office/powerpoint/2010/main" val="17549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415808" cy="1143000"/>
          </a:xfrm>
        </p:spPr>
        <p:txBody>
          <a:bodyPr>
            <a:noAutofit/>
          </a:bodyPr>
          <a:lstStyle/>
          <a:p>
            <a:pPr lvl="1" algn="l" rtl="0">
              <a:spcBef>
                <a:spcPct val="0"/>
              </a:spcBef>
            </a:pPr>
            <a:r>
              <a:rPr lang="en-GB" sz="3600" b="1" dirty="0" smtClean="0">
                <a:latin typeface="+mj-lt"/>
                <a:cs typeface="Times New Roman" pitchFamily="18" charset="0"/>
              </a:rPr>
              <a:t>Interviews of PAs, GPs, practice staff</a:t>
            </a:r>
            <a:endParaRPr lang="en-GB" sz="4400" b="1" dirty="0">
              <a:latin typeface="+mj-lt"/>
            </a:endParaRPr>
          </a:p>
        </p:txBody>
      </p:sp>
      <p:sp>
        <p:nvSpPr>
          <p:cNvPr id="3" name="Content Placeholder 2"/>
          <p:cNvSpPr>
            <a:spLocks noGrp="1"/>
          </p:cNvSpPr>
          <p:nvPr>
            <p:ph idx="1"/>
          </p:nvPr>
        </p:nvSpPr>
        <p:spPr>
          <a:xfrm>
            <a:off x="467544" y="1556793"/>
            <a:ext cx="8136904" cy="4104456"/>
          </a:xfrm>
        </p:spPr>
        <p:txBody>
          <a:bodyPr>
            <a:noAutofit/>
          </a:bodyPr>
          <a:lstStyle/>
          <a:p>
            <a:r>
              <a:rPr lang="en-GB" sz="2400" dirty="0" smtClean="0"/>
              <a:t>Interviews </a:t>
            </a:r>
            <a:r>
              <a:rPr lang="en-GB" sz="2400" dirty="0"/>
              <a:t>with </a:t>
            </a:r>
            <a:r>
              <a:rPr lang="en-GB" sz="2400" dirty="0" smtClean="0"/>
              <a:t>GPs, practice managers, receptionist and nursing staff  (12 practices ) and with the PA (6 practices) </a:t>
            </a:r>
          </a:p>
          <a:p>
            <a:r>
              <a:rPr lang="en-GB" sz="2400" dirty="0" smtClean="0"/>
              <a:t>Main themes:</a:t>
            </a:r>
          </a:p>
          <a:p>
            <a:pPr lvl="1"/>
            <a:r>
              <a:rPr lang="en-GB" sz="2000" dirty="0" smtClean="0"/>
              <a:t>Deployment – who does what ,</a:t>
            </a:r>
          </a:p>
          <a:p>
            <a:pPr lvl="1"/>
            <a:r>
              <a:rPr lang="en-GB" sz="2000" dirty="0"/>
              <a:t>Decisions about practice and medical staffing </a:t>
            </a:r>
          </a:p>
          <a:p>
            <a:pPr lvl="1"/>
            <a:r>
              <a:rPr lang="en-GB" sz="2000" dirty="0" smtClean="0"/>
              <a:t>Same-day appointments and income generating work,</a:t>
            </a:r>
          </a:p>
          <a:p>
            <a:pPr lvl="1"/>
            <a:r>
              <a:rPr lang="en-GB" sz="2000" dirty="0" smtClean="0"/>
              <a:t>Authority and lack of authority to order tests, refer and prescribe</a:t>
            </a:r>
          </a:p>
          <a:p>
            <a:pPr lvl="1"/>
            <a:r>
              <a:rPr lang="en-GB" sz="2000" dirty="0" smtClean="0"/>
              <a:t>Supervision of the PA</a:t>
            </a:r>
          </a:p>
          <a:p>
            <a:pPr lvl="1"/>
            <a:r>
              <a:rPr lang="en-GB" sz="2000" dirty="0" smtClean="0"/>
              <a:t>Relationships with other practice staff </a:t>
            </a:r>
          </a:p>
          <a:p>
            <a:pPr lvl="1"/>
            <a:r>
              <a:rPr lang="en-GB" sz="2000" dirty="0" smtClean="0"/>
              <a:t>Patients and the PA role</a:t>
            </a:r>
          </a:p>
          <a:p>
            <a:endParaRPr lang="en-GB" sz="2400" dirty="0"/>
          </a:p>
        </p:txBody>
      </p:sp>
      <p:sp>
        <p:nvSpPr>
          <p:cNvPr id="5" name="Rectangle 4"/>
          <p:cNvSpPr/>
          <p:nvPr/>
        </p:nvSpPr>
        <p:spPr>
          <a:xfrm>
            <a:off x="395536" y="5415607"/>
            <a:ext cx="8244408" cy="861774"/>
          </a:xfrm>
          <a:prstGeom prst="rect">
            <a:avLst/>
          </a:prstGeom>
        </p:spPr>
        <p:txBody>
          <a:bodyPr wrap="square">
            <a:spAutoFit/>
          </a:bodyPr>
          <a:lstStyle/>
          <a:p>
            <a:r>
              <a:rPr lang="en-GB" sz="1600" dirty="0" smtClean="0"/>
              <a:t>Drennan et al. 2017 Physician </a:t>
            </a:r>
            <a:r>
              <a:rPr lang="en-GB" sz="1600" dirty="0"/>
              <a:t>associates in primary health care in England: A challenge to professional </a:t>
            </a:r>
            <a:r>
              <a:rPr lang="en-GB" sz="1600" dirty="0" smtClean="0"/>
              <a:t>boundaries? Social Science &amp; Medicine. </a:t>
            </a:r>
          </a:p>
          <a:p>
            <a:r>
              <a:rPr lang="en-GB" sz="1600" dirty="0" smtClean="0"/>
              <a:t>http</a:t>
            </a:r>
            <a:r>
              <a:rPr lang="en-GB" sz="1600" dirty="0"/>
              <a:t>://dx.doi.org/10.1016/j.socscimed.2017.03.045</a:t>
            </a:r>
          </a:p>
        </p:txBody>
      </p:sp>
    </p:spTree>
    <p:extLst>
      <p:ext uri="{BB962C8B-B14F-4D97-AF65-F5344CB8AC3E}">
        <p14:creationId xmlns:p14="http://schemas.microsoft.com/office/powerpoint/2010/main" val="2103174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1520" y="274638"/>
            <a:ext cx="8435280" cy="1143000"/>
          </a:xfrm>
        </p:spPr>
        <p:txBody>
          <a:bodyPr>
            <a:noAutofit/>
          </a:bodyPr>
          <a:lstStyle/>
          <a:p>
            <a:r>
              <a:rPr lang="en-GB" sz="3600" b="1" dirty="0" smtClean="0"/>
              <a:t>Synthesis </a:t>
            </a:r>
            <a:br>
              <a:rPr lang="en-GB" sz="3600" b="1" dirty="0" smtClean="0"/>
            </a:br>
            <a:endParaRPr lang="en-GB" sz="3600" b="1" dirty="0"/>
          </a:p>
        </p:txBody>
      </p:sp>
      <p:sp>
        <p:nvSpPr>
          <p:cNvPr id="3" name="Content Placeholder 2"/>
          <p:cNvSpPr>
            <a:spLocks noGrp="1"/>
          </p:cNvSpPr>
          <p:nvPr>
            <p:ph idx="1"/>
          </p:nvPr>
        </p:nvSpPr>
        <p:spPr>
          <a:xfrm>
            <a:off x="899592" y="1600200"/>
            <a:ext cx="7787208" cy="4525963"/>
          </a:xfrm>
        </p:spPr>
        <p:txBody>
          <a:bodyPr>
            <a:noAutofit/>
          </a:bodyPr>
          <a:lstStyle/>
          <a:p>
            <a:r>
              <a:rPr lang="en-GB" sz="2400" dirty="0"/>
              <a:t>PAs were found to be an </a:t>
            </a:r>
            <a:r>
              <a:rPr lang="en-GB" sz="2400" i="1" dirty="0"/>
              <a:t>acceptable </a:t>
            </a:r>
            <a:r>
              <a:rPr lang="en-GB" sz="2400" dirty="0"/>
              <a:t>group of health professionals to contribute to primary care teams </a:t>
            </a:r>
            <a:r>
              <a:rPr lang="en-GB" sz="2400" dirty="0" smtClean="0"/>
              <a:t>,</a:t>
            </a:r>
          </a:p>
          <a:p>
            <a:r>
              <a:rPr lang="en-GB" sz="2400" dirty="0" smtClean="0"/>
              <a:t>No </a:t>
            </a:r>
            <a:r>
              <a:rPr lang="en-GB" sz="2400" dirty="0"/>
              <a:t>indication that </a:t>
            </a:r>
            <a:r>
              <a:rPr lang="en-GB" sz="2400" dirty="0" smtClean="0"/>
              <a:t>the </a:t>
            </a:r>
            <a:r>
              <a:rPr lang="en-GB" sz="2400" dirty="0"/>
              <a:t>distribution of more complex cases to GPs</a:t>
            </a:r>
            <a:r>
              <a:rPr lang="en-GB" sz="2400" dirty="0" smtClean="0"/>
              <a:t> </a:t>
            </a:r>
            <a:r>
              <a:rPr lang="en-GB" sz="2400" dirty="0"/>
              <a:t>was </a:t>
            </a:r>
            <a:r>
              <a:rPr lang="en-GB" sz="2400" i="1" dirty="0"/>
              <a:t>inequitable </a:t>
            </a:r>
            <a:r>
              <a:rPr lang="en-GB" sz="2400" dirty="0"/>
              <a:t>(unfair) to any group of </a:t>
            </a:r>
            <a:r>
              <a:rPr lang="en-GB" sz="2400" dirty="0" smtClean="0"/>
              <a:t>patients,</a:t>
            </a:r>
          </a:p>
          <a:p>
            <a:r>
              <a:rPr lang="en-GB" sz="2400" dirty="0" smtClean="0"/>
              <a:t>Demonstrated </a:t>
            </a:r>
            <a:r>
              <a:rPr lang="en-GB" sz="2400" dirty="0" err="1" smtClean="0"/>
              <a:t>PAs’</a:t>
            </a:r>
            <a:r>
              <a:rPr lang="en-GB" sz="2400" dirty="0" smtClean="0"/>
              <a:t> </a:t>
            </a:r>
            <a:r>
              <a:rPr lang="en-GB" sz="2400" i="1" dirty="0"/>
              <a:t>effectiveness </a:t>
            </a:r>
            <a:r>
              <a:rPr lang="en-GB" sz="2400" dirty="0"/>
              <a:t>in providing appropriate and safe care at the same time as not increasing costs to the wider health care </a:t>
            </a:r>
            <a:r>
              <a:rPr lang="en-GB" sz="2400" dirty="0" smtClean="0"/>
              <a:t>system,</a:t>
            </a:r>
          </a:p>
          <a:p>
            <a:r>
              <a:rPr lang="en-GB" sz="2400" dirty="0" smtClean="0"/>
              <a:t>The </a:t>
            </a:r>
            <a:r>
              <a:rPr lang="en-GB" sz="2400" dirty="0"/>
              <a:t>analysis of </a:t>
            </a:r>
            <a:r>
              <a:rPr lang="en-GB" sz="2400" i="1" dirty="0"/>
              <a:t>cost</a:t>
            </a:r>
            <a:r>
              <a:rPr lang="en-GB" sz="2400" dirty="0"/>
              <a:t> demonstrated that they deliver care more cheaply to the patient case mix they work with than GPs.</a:t>
            </a:r>
          </a:p>
        </p:txBody>
      </p:sp>
    </p:spTree>
    <p:extLst>
      <p:ext uri="{BB962C8B-B14F-4D97-AF65-F5344CB8AC3E}">
        <p14:creationId xmlns:p14="http://schemas.microsoft.com/office/powerpoint/2010/main" val="3777241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79712" y="274638"/>
            <a:ext cx="6707088" cy="1143000"/>
          </a:xfrm>
        </p:spPr>
        <p:txBody>
          <a:bodyPr>
            <a:noAutofit/>
          </a:bodyPr>
          <a:lstStyle/>
          <a:p>
            <a:pPr algn="l"/>
            <a:r>
              <a:rPr lang="en-GB" sz="3600" b="1" dirty="0" smtClean="0"/>
              <a:t>Conclusions</a:t>
            </a:r>
            <a:endParaRPr lang="en-GB" sz="3600" b="1" dirty="0"/>
          </a:p>
        </p:txBody>
      </p:sp>
      <p:sp>
        <p:nvSpPr>
          <p:cNvPr id="3" name="Content Placeholder 2"/>
          <p:cNvSpPr>
            <a:spLocks noGrp="1"/>
          </p:cNvSpPr>
          <p:nvPr>
            <p:ph idx="1"/>
          </p:nvPr>
        </p:nvSpPr>
        <p:spPr>
          <a:xfrm>
            <a:off x="467544" y="1600200"/>
            <a:ext cx="8363272" cy="4525963"/>
          </a:xfrm>
        </p:spPr>
        <p:txBody>
          <a:bodyPr>
            <a:noAutofit/>
          </a:bodyPr>
          <a:lstStyle/>
          <a:p>
            <a:r>
              <a:rPr lang="en-GB" sz="2400" dirty="0"/>
              <a:t>Physician assistants were found to be acceptable, effective </a:t>
            </a:r>
            <a:r>
              <a:rPr lang="en-GB" sz="2400" dirty="0" smtClean="0"/>
              <a:t>efficient and safe in </a:t>
            </a:r>
            <a:r>
              <a:rPr lang="en-GB" sz="2400" dirty="0"/>
              <a:t>complementing the work of </a:t>
            </a:r>
            <a:r>
              <a:rPr lang="en-GB" sz="2400" dirty="0" smtClean="0"/>
              <a:t>GPs</a:t>
            </a:r>
          </a:p>
          <a:p>
            <a:pPr marL="0" indent="0">
              <a:buNone/>
            </a:pPr>
            <a:endParaRPr lang="en-GB" sz="1200" dirty="0" smtClean="0"/>
          </a:p>
          <a:p>
            <a:r>
              <a:rPr lang="en-GB" sz="2400" dirty="0" smtClean="0"/>
              <a:t>PAs </a:t>
            </a:r>
            <a:r>
              <a:rPr lang="en-GB" sz="2400" dirty="0"/>
              <a:t>may provide a flexible addition to the primary care </a:t>
            </a:r>
            <a:r>
              <a:rPr lang="en-GB" sz="2400" dirty="0" smtClean="0"/>
              <a:t>workforce,  </a:t>
            </a:r>
            <a:r>
              <a:rPr lang="en-GB" sz="2400" dirty="0"/>
              <a:t>with a shorter training period than GPs or nurse practitioners, to consider in workforce planning at local, regional and national </a:t>
            </a:r>
            <a:r>
              <a:rPr lang="en-GB" sz="2400" dirty="0" smtClean="0"/>
              <a:t>levels</a:t>
            </a:r>
          </a:p>
          <a:p>
            <a:pPr marL="0" indent="0">
              <a:buNone/>
            </a:pPr>
            <a:endParaRPr lang="en-GB" sz="1200" dirty="0" smtClean="0"/>
          </a:p>
          <a:p>
            <a:r>
              <a:rPr lang="en-GB" sz="2400" dirty="0" smtClean="0"/>
              <a:t>In </a:t>
            </a:r>
            <a:r>
              <a:rPr lang="en-GB" sz="2400" dirty="0"/>
              <a:t>order to maximise the contribution of physician assistants in primary care settings, consideration needs to be given to the appropriate level of regulation and the potential for authority to prescribe medicines.</a:t>
            </a:r>
          </a:p>
          <a:p>
            <a:endParaRPr lang="en-GB" sz="2400" dirty="0"/>
          </a:p>
        </p:txBody>
      </p:sp>
    </p:spTree>
    <p:extLst>
      <p:ext uri="{BB962C8B-B14F-4D97-AF65-F5344CB8AC3E}">
        <p14:creationId xmlns:p14="http://schemas.microsoft.com/office/powerpoint/2010/main" val="3751026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100" dirty="0" smtClean="0"/>
              <a:t/>
            </a:r>
            <a:br>
              <a:rPr lang="en-GB" sz="3100" dirty="0" smtClean="0"/>
            </a:br>
            <a:r>
              <a:rPr lang="en-GB" sz="3100" dirty="0"/>
              <a:t>T</a:t>
            </a:r>
            <a:r>
              <a:rPr lang="en-GB" sz="3100" dirty="0" smtClean="0"/>
              <a:t>hank you for listening ? Questions ? View points ? </a:t>
            </a:r>
            <a:br>
              <a:rPr lang="en-GB" sz="3100" dirty="0" smtClean="0"/>
            </a:br>
            <a:r>
              <a:rPr lang="en-GB" sz="3100" dirty="0"/>
              <a:t/>
            </a:r>
            <a:br>
              <a:rPr lang="en-GB" sz="3100" dirty="0"/>
            </a:br>
            <a:r>
              <a:rPr lang="en-GB" sz="3100" dirty="0" smtClean="0"/>
              <a:t/>
            </a:r>
            <a:br>
              <a:rPr lang="en-GB" sz="3100" dirty="0" smtClean="0"/>
            </a:br>
            <a:r>
              <a:rPr lang="en-GB" sz="2000" dirty="0" smtClean="0"/>
              <a:t>Physician </a:t>
            </a:r>
            <a:r>
              <a:rPr lang="en-GB" sz="2000" dirty="0"/>
              <a:t>Associates (PAs) in primary </a:t>
            </a:r>
            <a:r>
              <a:rPr lang="en-GB" sz="2000" dirty="0" smtClean="0"/>
              <a:t>care in England : what’s the evidence ? </a:t>
            </a:r>
            <a:r>
              <a:rPr lang="en-GB" sz="2000" dirty="0"/>
              <a:t/>
            </a:r>
            <a:br>
              <a:rPr lang="en-GB" sz="2000" dirty="0"/>
            </a:br>
            <a:r>
              <a:rPr lang="en-GB" sz="3100" dirty="0"/>
              <a:t> </a:t>
            </a:r>
            <a:endParaRPr lang="en-GB" sz="2000" dirty="0"/>
          </a:p>
        </p:txBody>
      </p:sp>
      <p:sp>
        <p:nvSpPr>
          <p:cNvPr id="3" name="Subtitle 2"/>
          <p:cNvSpPr>
            <a:spLocks noGrp="1"/>
          </p:cNvSpPr>
          <p:nvPr>
            <p:ph type="subTitle" idx="1"/>
          </p:nvPr>
        </p:nvSpPr>
        <p:spPr/>
        <p:txBody>
          <a:bodyPr/>
          <a:lstStyle/>
          <a:p>
            <a:r>
              <a:rPr lang="en-GB" dirty="0" smtClean="0"/>
              <a:t>Vari M Drennan MBE </a:t>
            </a:r>
          </a:p>
          <a:p>
            <a:r>
              <a:rPr lang="en-GB" dirty="0" smtClean="0"/>
              <a:t>v.drennan@sgul.kingston.ac.uk</a:t>
            </a:r>
            <a:endParaRPr lang="en-GB" dirty="0"/>
          </a:p>
        </p:txBody>
      </p:sp>
    </p:spTree>
    <p:extLst>
      <p:ext uri="{BB962C8B-B14F-4D97-AF65-F5344CB8AC3E}">
        <p14:creationId xmlns:p14="http://schemas.microsoft.com/office/powerpoint/2010/main" val="912141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42844" y="188640"/>
            <a:ext cx="9020552" cy="1143000"/>
          </a:xfrm>
        </p:spPr>
        <p:txBody>
          <a:bodyPr>
            <a:noAutofit/>
          </a:bodyPr>
          <a:lstStyle/>
          <a:p>
            <a:pPr algn="l" eaLnBrk="1" hangingPunct="1"/>
            <a:r>
              <a:rPr lang="en-GB" sz="3600" dirty="0" smtClean="0"/>
              <a:t>Physician Associates (PAs)?</a:t>
            </a:r>
          </a:p>
        </p:txBody>
      </p:sp>
      <p:sp>
        <p:nvSpPr>
          <p:cNvPr id="4099" name="Content Placeholder 2"/>
          <p:cNvSpPr>
            <a:spLocks noGrp="1"/>
          </p:cNvSpPr>
          <p:nvPr>
            <p:ph idx="1"/>
          </p:nvPr>
        </p:nvSpPr>
        <p:spPr>
          <a:xfrm>
            <a:off x="395536" y="1412776"/>
            <a:ext cx="5266928" cy="5256584"/>
          </a:xfrm>
        </p:spPr>
        <p:txBody>
          <a:bodyPr>
            <a:normAutofit/>
          </a:bodyPr>
          <a:lstStyle/>
          <a:p>
            <a:pPr>
              <a:lnSpc>
                <a:spcPct val="80000"/>
              </a:lnSpc>
            </a:pPr>
            <a:r>
              <a:rPr lang="en-GB" sz="2600" dirty="0" smtClean="0"/>
              <a:t>PAs 50+ year history in USA ,</a:t>
            </a:r>
          </a:p>
          <a:p>
            <a:pPr lvl="1">
              <a:lnSpc>
                <a:spcPct val="80000"/>
              </a:lnSpc>
            </a:pPr>
            <a:r>
              <a:rPr lang="en-GB" sz="2200" dirty="0" smtClean="0"/>
              <a:t> currently </a:t>
            </a:r>
            <a:r>
              <a:rPr lang="en-GB" sz="2200" dirty="0"/>
              <a:t>about </a:t>
            </a:r>
            <a:r>
              <a:rPr lang="en-GB" sz="2200" dirty="0" smtClean="0"/>
              <a:t>94,400 , </a:t>
            </a:r>
          </a:p>
          <a:p>
            <a:pPr lvl="1">
              <a:lnSpc>
                <a:spcPct val="80000"/>
              </a:lnSpc>
            </a:pPr>
            <a:r>
              <a:rPr lang="en-GB" sz="2200" dirty="0" smtClean="0"/>
              <a:t>entry level education typically </a:t>
            </a:r>
            <a:r>
              <a:rPr lang="en-GB" sz="2200" dirty="0"/>
              <a:t>master’s degree  </a:t>
            </a:r>
            <a:r>
              <a:rPr lang="en-GB" sz="1100" dirty="0" smtClean="0"/>
              <a:t>(</a:t>
            </a:r>
            <a:r>
              <a:rPr lang="en-GB" sz="1100" dirty="0" smtClean="0">
                <a:hlinkClick r:id="rId3"/>
              </a:rPr>
              <a:t>https</a:t>
            </a:r>
            <a:r>
              <a:rPr lang="en-GB" sz="1100" dirty="0">
                <a:hlinkClick r:id="rId3"/>
              </a:rPr>
              <a:t>://</a:t>
            </a:r>
            <a:r>
              <a:rPr lang="en-GB" sz="1100" dirty="0" smtClean="0">
                <a:hlinkClick r:id="rId3"/>
              </a:rPr>
              <a:t>www.bls.gov/ooh/healthcare/physician-assistants.htm</a:t>
            </a:r>
            <a:r>
              <a:rPr lang="en-GB" sz="1100" dirty="0" smtClean="0"/>
              <a:t>) </a:t>
            </a:r>
          </a:p>
          <a:p>
            <a:pPr lvl="1">
              <a:lnSpc>
                <a:spcPct val="80000"/>
              </a:lnSpc>
            </a:pPr>
            <a:endParaRPr lang="en-GB" sz="1100" dirty="0" smtClean="0"/>
          </a:p>
          <a:p>
            <a:pPr>
              <a:lnSpc>
                <a:spcPct val="80000"/>
              </a:lnSpc>
            </a:pPr>
            <a:r>
              <a:rPr lang="en-GB" sz="2600" dirty="0" smtClean="0"/>
              <a:t>UK first pilot projects (primary and secondary care) </a:t>
            </a:r>
          </a:p>
          <a:p>
            <a:pPr lvl="1">
              <a:lnSpc>
                <a:spcPct val="80000"/>
              </a:lnSpc>
            </a:pPr>
            <a:r>
              <a:rPr lang="en-GB" sz="2200" dirty="0" smtClean="0"/>
              <a:t>West Midlands (2004-2006)</a:t>
            </a:r>
          </a:p>
          <a:p>
            <a:pPr lvl="1">
              <a:lnSpc>
                <a:spcPct val="80000"/>
              </a:lnSpc>
            </a:pPr>
            <a:r>
              <a:rPr lang="en-GB" sz="2200" dirty="0" smtClean="0"/>
              <a:t>Scotland (2006-2008). </a:t>
            </a:r>
          </a:p>
          <a:p>
            <a:pPr marL="0" indent="0">
              <a:lnSpc>
                <a:spcPct val="80000"/>
              </a:lnSpc>
              <a:buNone/>
            </a:pPr>
            <a:endParaRPr lang="en-GB" sz="2600" dirty="0" smtClean="0"/>
          </a:p>
          <a:p>
            <a:pPr>
              <a:lnSpc>
                <a:spcPct val="80000"/>
              </a:lnSpc>
            </a:pPr>
            <a:r>
              <a:rPr lang="en-GB" sz="2600" dirty="0" smtClean="0"/>
              <a:t>Individual GPs recruiting US PAs </a:t>
            </a:r>
            <a:r>
              <a:rPr lang="en-GB" sz="2000" dirty="0" smtClean="0"/>
              <a:t>from 2002 onwards in the face of GP and nurse shortages and increased patient demand</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49108" y="2852936"/>
            <a:ext cx="2841856"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5796136" y="5517231"/>
            <a:ext cx="3312368" cy="430887"/>
          </a:xfrm>
          <a:prstGeom prst="rect">
            <a:avLst/>
          </a:prstGeom>
        </p:spPr>
        <p:txBody>
          <a:bodyPr wrap="square">
            <a:spAutoFit/>
          </a:bodyPr>
          <a:lstStyle/>
          <a:p>
            <a:r>
              <a:rPr lang="en-GB" sz="1100" dirty="0"/>
              <a:t>https://www.healthcareers.nhs.uk/explore-roles/physician-associateassistant/physician-associate</a:t>
            </a:r>
          </a:p>
        </p:txBody>
      </p:sp>
    </p:spTree>
    <p:extLst>
      <p:ext uri="{BB962C8B-B14F-4D97-AF65-F5344CB8AC3E}">
        <p14:creationId xmlns:p14="http://schemas.microsoft.com/office/powerpoint/2010/main" val="3368832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9512" y="260648"/>
            <a:ext cx="8229600" cy="1143000"/>
          </a:xfrm>
        </p:spPr>
        <p:txBody>
          <a:bodyPr>
            <a:normAutofit/>
          </a:bodyPr>
          <a:lstStyle/>
          <a:p>
            <a:pPr algn="l"/>
            <a:r>
              <a:rPr lang="en-GB" sz="3600" b="1" dirty="0" smtClean="0"/>
              <a:t>The UK Physician Associate role : </a:t>
            </a:r>
          </a:p>
        </p:txBody>
      </p:sp>
      <p:sp>
        <p:nvSpPr>
          <p:cNvPr id="3" name="Content Placeholder 2"/>
          <p:cNvSpPr>
            <a:spLocks noGrp="1"/>
          </p:cNvSpPr>
          <p:nvPr>
            <p:ph idx="1"/>
          </p:nvPr>
        </p:nvSpPr>
        <p:spPr>
          <a:xfrm>
            <a:off x="457200" y="1275080"/>
            <a:ext cx="6635080" cy="4525963"/>
          </a:xfrm>
        </p:spPr>
        <p:txBody>
          <a:bodyPr rtlCol="0">
            <a:noAutofit/>
          </a:bodyPr>
          <a:lstStyle/>
          <a:p>
            <a:pPr fontAlgn="auto">
              <a:spcAft>
                <a:spcPts val="0"/>
              </a:spcAft>
              <a:buFont typeface="Arial" pitchFamily="34" charset="0"/>
              <a:buNone/>
              <a:defRPr/>
            </a:pPr>
            <a:endParaRPr lang="en-GB" sz="1200" dirty="0" smtClean="0"/>
          </a:p>
          <a:p>
            <a:pPr fontAlgn="auto">
              <a:spcAft>
                <a:spcPts val="0"/>
              </a:spcAft>
              <a:buFont typeface="Arial" pitchFamily="34" charset="0"/>
              <a:buNone/>
              <a:defRPr/>
            </a:pPr>
            <a:r>
              <a:rPr lang="en-GB" sz="2400" dirty="0" smtClean="0"/>
              <a:t>“</a:t>
            </a:r>
            <a:r>
              <a:rPr lang="en-GB" sz="2400" i="1" dirty="0" smtClean="0"/>
              <a:t>a new healthcare professional who, while not a doctor, works to the medical model, with the attitudes, skills and knowledge base to deliver holistic care and treatment within the general medical and/or general practice team under defined levels of supervision</a:t>
            </a:r>
            <a:r>
              <a:rPr lang="en-GB" sz="2400" dirty="0" smtClean="0"/>
              <a:t>.”</a:t>
            </a:r>
          </a:p>
          <a:p>
            <a:pPr fontAlgn="auto">
              <a:spcAft>
                <a:spcPts val="0"/>
              </a:spcAft>
              <a:buFont typeface="Arial" pitchFamily="34" charset="0"/>
              <a:buNone/>
              <a:defRPr/>
            </a:pPr>
            <a:r>
              <a:rPr lang="en-GB" sz="1400" dirty="0"/>
              <a:t>	</a:t>
            </a:r>
            <a:r>
              <a:rPr lang="en-GB" sz="1400" dirty="0" smtClean="0"/>
              <a:t>[DH,RCGP, RCP The Competence and Curriculum Framework for the Physician Assistant. 2006]</a:t>
            </a:r>
          </a:p>
          <a:p>
            <a:pPr fontAlgn="auto">
              <a:spcAft>
                <a:spcPts val="0"/>
              </a:spcAft>
              <a:buFont typeface="Arial" pitchFamily="34" charset="0"/>
              <a:buNone/>
              <a:defRPr/>
            </a:pPr>
            <a:endParaRPr lang="en-GB" sz="1200" dirty="0"/>
          </a:p>
          <a:p>
            <a:pPr>
              <a:defRPr/>
            </a:pPr>
            <a:r>
              <a:rPr lang="en-GB" sz="2000" dirty="0" smtClean="0"/>
              <a:t>2008 - First UK post graduate course starts - Univ. of Birmingham with Univ. of Wolverhampton , Univ. of </a:t>
            </a:r>
            <a:r>
              <a:rPr lang="en-GB" sz="2000" dirty="0"/>
              <a:t>H</a:t>
            </a:r>
            <a:r>
              <a:rPr lang="en-GB" sz="2000" dirty="0" smtClean="0"/>
              <a:t>erts and St. George’s University of London ,</a:t>
            </a:r>
          </a:p>
          <a:p>
            <a:pPr>
              <a:defRPr/>
            </a:pPr>
            <a:r>
              <a:rPr lang="en-GB" sz="2000" dirty="0" smtClean="0">
                <a:solidFill>
                  <a:srgbClr val="FF0000"/>
                </a:solidFill>
              </a:rPr>
              <a:t>2017 – c 25 Universities providing PA training courses </a:t>
            </a:r>
          </a:p>
          <a:p>
            <a:pPr>
              <a:defRPr/>
            </a:pPr>
            <a:endParaRPr lang="en-GB" sz="2000" dirty="0" smtClean="0">
              <a:solidFill>
                <a:srgbClr val="FF0000"/>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484784"/>
            <a:ext cx="2084632"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843808" y="5733256"/>
            <a:ext cx="6117080" cy="246221"/>
          </a:xfrm>
          <a:prstGeom prst="rect">
            <a:avLst/>
          </a:prstGeom>
        </p:spPr>
        <p:txBody>
          <a:bodyPr wrap="square">
            <a:spAutoFit/>
          </a:bodyPr>
          <a:lstStyle/>
          <a:p>
            <a:r>
              <a:rPr lang="en-GB" sz="1000" dirty="0"/>
              <a:t>https://www.healthcareers.nhs.uk/explore-roles/physician-associateassistant/physician-associate</a:t>
            </a:r>
          </a:p>
        </p:txBody>
      </p:sp>
    </p:spTree>
    <p:extLst>
      <p:ext uri="{BB962C8B-B14F-4D97-AF65-F5344CB8AC3E}">
        <p14:creationId xmlns:p14="http://schemas.microsoft.com/office/powerpoint/2010/main" val="88835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Some points about PAs in the UK </a:t>
            </a:r>
            <a:endParaRPr lang="en-GB" dirty="0"/>
          </a:p>
        </p:txBody>
      </p:sp>
      <p:sp>
        <p:nvSpPr>
          <p:cNvPr id="3" name="Content Placeholder 2"/>
          <p:cNvSpPr>
            <a:spLocks noGrp="1"/>
          </p:cNvSpPr>
          <p:nvPr>
            <p:ph idx="1"/>
          </p:nvPr>
        </p:nvSpPr>
        <p:spPr/>
        <p:txBody>
          <a:bodyPr>
            <a:normAutofit fontScale="92500"/>
          </a:bodyPr>
          <a:lstStyle/>
          <a:p>
            <a:r>
              <a:rPr lang="en-GB" dirty="0"/>
              <a:t>2015 - Faculty of Physician Associates (PAs) </a:t>
            </a:r>
            <a:r>
              <a:rPr lang="en-GB" sz="2600" dirty="0"/>
              <a:t>established in The Royal College of Physicians http://www.fparcp.co.uk/</a:t>
            </a:r>
          </a:p>
          <a:p>
            <a:r>
              <a:rPr lang="en-GB" dirty="0"/>
              <a:t>PA Managed Voluntary Register – </a:t>
            </a:r>
            <a:r>
              <a:rPr lang="en-GB" sz="2600" dirty="0"/>
              <a:t>established 2010 in order to be included in state regulation </a:t>
            </a:r>
            <a:r>
              <a:rPr lang="en-GB" sz="2600" dirty="0" smtClean="0"/>
              <a:t>processes, </a:t>
            </a:r>
            <a:endParaRPr lang="en-GB" sz="2600" dirty="0"/>
          </a:p>
          <a:p>
            <a:r>
              <a:rPr lang="en-GB" dirty="0" smtClean="0"/>
              <a:t>2016 PAs </a:t>
            </a:r>
            <a:r>
              <a:rPr lang="en-GB" dirty="0"/>
              <a:t>still not </a:t>
            </a:r>
            <a:r>
              <a:rPr lang="en-GB" dirty="0" smtClean="0"/>
              <a:t>within state regulation processes  </a:t>
            </a:r>
            <a:r>
              <a:rPr lang="en-GB" sz="2400" dirty="0"/>
              <a:t>so cannot prescribe or order ionising radiation.  </a:t>
            </a:r>
          </a:p>
          <a:p>
            <a:r>
              <a:rPr lang="en-GB" dirty="0">
                <a:solidFill>
                  <a:srgbClr val="FF0000"/>
                </a:solidFill>
              </a:rPr>
              <a:t>December  2016  - Jeremy Hunt announced PAs to be included in </a:t>
            </a:r>
            <a:r>
              <a:rPr lang="en-GB" dirty="0" smtClean="0">
                <a:solidFill>
                  <a:srgbClr val="FF0000"/>
                </a:solidFill>
              </a:rPr>
              <a:t>state regulation processes</a:t>
            </a:r>
            <a:r>
              <a:rPr lang="en-GB" dirty="0">
                <a:solidFill>
                  <a:srgbClr val="FF0000"/>
                </a:solidFill>
              </a:rPr>
              <a:t>. </a:t>
            </a:r>
          </a:p>
          <a:p>
            <a:endParaRPr lang="en-GB" dirty="0"/>
          </a:p>
          <a:p>
            <a:endParaRPr lang="en-GB" dirty="0"/>
          </a:p>
        </p:txBody>
      </p:sp>
    </p:spTree>
    <p:extLst>
      <p:ext uri="{BB962C8B-B14F-4D97-AF65-F5344CB8AC3E}">
        <p14:creationId xmlns:p14="http://schemas.microsoft.com/office/powerpoint/2010/main" val="16717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4413" y="1484784"/>
            <a:ext cx="7772400" cy="2763738"/>
          </a:xfrm>
        </p:spPr>
        <p:txBody>
          <a:bodyPr>
            <a:normAutofit/>
          </a:bodyPr>
          <a:lstStyle/>
          <a:p>
            <a:pPr algn="l"/>
            <a:r>
              <a:rPr lang="en-GB" b="1" dirty="0"/>
              <a:t>Physician assistants in primary </a:t>
            </a:r>
            <a:r>
              <a:rPr lang="en-GB" b="1" dirty="0" smtClean="0"/>
              <a:t>care in England : a mixed methods study (2010-2013) </a:t>
            </a:r>
            <a:br>
              <a:rPr lang="en-GB" b="1" dirty="0" smtClean="0"/>
            </a:br>
            <a:endParaRPr lang="en-GB" sz="3100" b="1" dirty="0"/>
          </a:p>
        </p:txBody>
      </p:sp>
      <p:pic>
        <p:nvPicPr>
          <p:cNvPr id="4" name="Picture 7" descr="KU_SGUL_Faculty-logo_colour_290x95_72dpi"/>
          <p:cNvPicPr>
            <a:picLocks noChangeAspect="1" noChangeArrowheads="1"/>
          </p:cNvPicPr>
          <p:nvPr/>
        </p:nvPicPr>
        <p:blipFill>
          <a:blip r:embed="rId3" cstate="print"/>
          <a:srcRect/>
          <a:stretch>
            <a:fillRect/>
          </a:stretch>
        </p:blipFill>
        <p:spPr bwMode="auto">
          <a:xfrm>
            <a:off x="15497177" y="19051646"/>
            <a:ext cx="5322683" cy="1763650"/>
          </a:xfrm>
          <a:prstGeom prst="rect">
            <a:avLst/>
          </a:prstGeom>
          <a:noFill/>
          <a:ln w="9525">
            <a:noFill/>
            <a:miter lim="800000"/>
            <a:headEnd/>
            <a:tailEnd/>
          </a:ln>
        </p:spPr>
      </p:pic>
      <p:pic>
        <p:nvPicPr>
          <p:cNvPr id="9" name="Picture 7" descr="KU_SGUL_Faculty-logo_colour_290x95_72dpi"/>
          <p:cNvPicPr>
            <a:picLocks noChangeAspect="1" noChangeArrowheads="1"/>
          </p:cNvPicPr>
          <p:nvPr/>
        </p:nvPicPr>
        <p:blipFill>
          <a:blip r:embed="rId3" cstate="print"/>
          <a:srcRect/>
          <a:stretch>
            <a:fillRect/>
          </a:stretch>
        </p:blipFill>
        <p:spPr bwMode="auto">
          <a:xfrm>
            <a:off x="467544" y="6021287"/>
            <a:ext cx="2304256" cy="754843"/>
          </a:xfrm>
          <a:prstGeom prst="rect">
            <a:avLst/>
          </a:prstGeom>
          <a:noFill/>
          <a:ln w="9525">
            <a:noFill/>
            <a:miter lim="800000"/>
            <a:headEnd/>
            <a:tailEnd/>
          </a:ln>
        </p:spPr>
      </p:pic>
      <p:pic>
        <p:nvPicPr>
          <p:cNvPr id="11" name="Picture 8" descr="ANd9GcQQYcdAuEijDC-QkpSF-W93C48UWhocM1Vr37_FspKVetwZhxkHcGZT-pc">
            <a:hlinkClick r:id="rId4"/>
          </p:cNvPr>
          <p:cNvPicPr>
            <a:picLocks noChangeAspect="1" noChangeArrowheads="1"/>
          </p:cNvPicPr>
          <p:nvPr/>
        </p:nvPicPr>
        <p:blipFill>
          <a:blip r:embed="rId5" cstate="print"/>
          <a:srcRect/>
          <a:stretch>
            <a:fillRect/>
          </a:stretch>
        </p:blipFill>
        <p:spPr bwMode="auto">
          <a:xfrm>
            <a:off x="3347864" y="6093296"/>
            <a:ext cx="2088232" cy="634658"/>
          </a:xfrm>
          <a:prstGeom prst="rect">
            <a:avLst/>
          </a:prstGeom>
          <a:noFill/>
          <a:ln w="9525">
            <a:noFill/>
            <a:miter lim="800000"/>
            <a:headEnd/>
            <a:tailEnd/>
          </a:ln>
        </p:spPr>
      </p:pic>
      <p:pic>
        <p:nvPicPr>
          <p:cNvPr id="12" name="Picture 9" descr="Royal Holloway, University of London logo">
            <a:hlinkClick r:id="rId6" tooltip="&quot;Navigate to: Royal Holloway University of London&quot;"/>
          </p:cNvPr>
          <p:cNvPicPr>
            <a:picLocks noChangeAspect="1" noChangeArrowheads="1"/>
          </p:cNvPicPr>
          <p:nvPr/>
        </p:nvPicPr>
        <p:blipFill>
          <a:blip r:embed="rId7" cstate="print"/>
          <a:srcRect/>
          <a:stretch>
            <a:fillRect/>
          </a:stretch>
        </p:blipFill>
        <p:spPr bwMode="auto">
          <a:xfrm>
            <a:off x="6516216" y="6093296"/>
            <a:ext cx="2010789" cy="576064"/>
          </a:xfrm>
          <a:prstGeom prst="rect">
            <a:avLst/>
          </a:prstGeom>
          <a:noFill/>
          <a:ln w="9525">
            <a:noFill/>
            <a:miter lim="800000"/>
            <a:headEnd/>
            <a:tailEnd/>
          </a:ln>
        </p:spPr>
      </p:pic>
      <p:sp>
        <p:nvSpPr>
          <p:cNvPr id="5" name="Rectangle 4"/>
          <p:cNvSpPr/>
          <p:nvPr/>
        </p:nvSpPr>
        <p:spPr>
          <a:xfrm>
            <a:off x="771957" y="3861048"/>
            <a:ext cx="7704856" cy="1754326"/>
          </a:xfrm>
          <a:prstGeom prst="rect">
            <a:avLst/>
          </a:prstGeom>
        </p:spPr>
        <p:txBody>
          <a:bodyPr wrap="square">
            <a:spAutoFit/>
          </a:bodyPr>
          <a:lstStyle/>
          <a:p>
            <a:r>
              <a:rPr lang="en-GB" dirty="0" smtClean="0"/>
              <a:t>Report in full can be read </a:t>
            </a:r>
            <a:r>
              <a:rPr lang="en-GB" dirty="0"/>
              <a:t>at </a:t>
            </a:r>
            <a:endParaRPr lang="en-GB" dirty="0" smtClean="0"/>
          </a:p>
          <a:p>
            <a:r>
              <a:rPr lang="en-GB" dirty="0" smtClean="0"/>
              <a:t>http</a:t>
            </a:r>
            <a:r>
              <a:rPr lang="en-GB" dirty="0"/>
              <a:t>://www.journalslibrary.nihr.ac.uk/hsdr/volume-2/issue-16 </a:t>
            </a:r>
          </a:p>
          <a:p>
            <a:endParaRPr lang="en-GB" dirty="0" smtClean="0"/>
          </a:p>
          <a:p>
            <a:r>
              <a:rPr lang="en-GB" dirty="0" smtClean="0"/>
              <a:t>Drennan </a:t>
            </a:r>
            <a:r>
              <a:rPr lang="en-GB" dirty="0"/>
              <a:t>V, Halter M, Brearley S, </a:t>
            </a:r>
            <a:r>
              <a:rPr lang="en-GB" dirty="0" err="1"/>
              <a:t>Carneiro</a:t>
            </a:r>
            <a:r>
              <a:rPr lang="en-GB" dirty="0"/>
              <a:t> W, Gabe J, Gage H, et al</a:t>
            </a:r>
            <a:r>
              <a:rPr lang="en-GB" dirty="0" smtClean="0"/>
              <a:t>.  Investigating </a:t>
            </a:r>
            <a:r>
              <a:rPr lang="en-GB" dirty="0"/>
              <a:t>the contribution of physician assistants to primary care in England: a mixed-methods study. Health </a:t>
            </a:r>
            <a:r>
              <a:rPr lang="en-GB" dirty="0" err="1"/>
              <a:t>Serv</a:t>
            </a:r>
            <a:r>
              <a:rPr lang="en-GB" dirty="0"/>
              <a:t> </a:t>
            </a:r>
            <a:r>
              <a:rPr lang="en-GB" dirty="0" err="1"/>
              <a:t>Deliv</a:t>
            </a:r>
            <a:r>
              <a:rPr lang="en-GB" dirty="0"/>
              <a:t> Res 2014;2(16</a:t>
            </a:r>
            <a:r>
              <a:rPr lang="en-GB" dirty="0" smtClean="0"/>
              <a:t>)</a:t>
            </a:r>
            <a:endParaRPr lang="en-GB" dirty="0"/>
          </a:p>
        </p:txBody>
      </p:sp>
    </p:spTree>
    <p:extLst>
      <p:ext uri="{BB962C8B-B14F-4D97-AF65-F5344CB8AC3E}">
        <p14:creationId xmlns:p14="http://schemas.microsoft.com/office/powerpoint/2010/main" val="1239775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6984776" cy="6192688"/>
          </a:xfrm>
        </p:spPr>
        <p:txBody>
          <a:bodyPr>
            <a:noAutofit/>
          </a:bodyPr>
          <a:lstStyle/>
          <a:p>
            <a:pPr>
              <a:buNone/>
            </a:pPr>
            <a:r>
              <a:rPr lang="en-GB" b="1" dirty="0" smtClean="0"/>
              <a:t>Acknowledgements &amp; disclaimer </a:t>
            </a:r>
          </a:p>
          <a:p>
            <a:pPr>
              <a:buNone/>
            </a:pPr>
            <a:endParaRPr lang="en-GB" sz="2400" b="1" dirty="0" smtClean="0"/>
          </a:p>
          <a:p>
            <a:pPr indent="0">
              <a:buNone/>
            </a:pPr>
            <a:r>
              <a:rPr lang="en-GB" sz="2400" i="1" dirty="0"/>
              <a:t>We acknowledge </a:t>
            </a:r>
            <a:r>
              <a:rPr lang="en-GB" sz="2400" i="1" dirty="0" smtClean="0"/>
              <a:t>and thank the physician </a:t>
            </a:r>
            <a:r>
              <a:rPr lang="en-GB" sz="2400" i="1" dirty="0"/>
              <a:t>assistants and general practitioners who volunteered to participate, </a:t>
            </a:r>
            <a:r>
              <a:rPr lang="en-GB" sz="2400" i="1" dirty="0" smtClean="0"/>
              <a:t>as well as all </a:t>
            </a:r>
            <a:r>
              <a:rPr lang="en-GB" sz="2400" i="1" dirty="0"/>
              <a:t>the practice staff and patients who participated and generously helped the study staff</a:t>
            </a:r>
            <a:r>
              <a:rPr lang="en-GB" sz="2400" i="1" dirty="0" smtClean="0"/>
              <a:t>.</a:t>
            </a:r>
          </a:p>
          <a:p>
            <a:pPr indent="0">
              <a:buNone/>
            </a:pPr>
            <a:endParaRPr lang="en-GB" sz="2400" dirty="0" smtClean="0"/>
          </a:p>
          <a:p>
            <a:pPr indent="0">
              <a:buNone/>
            </a:pPr>
            <a:endParaRPr lang="en-GB" sz="2400" dirty="0"/>
          </a:p>
          <a:p>
            <a:pPr indent="0">
              <a:buNone/>
            </a:pPr>
            <a:r>
              <a:rPr lang="en-GB" sz="2000" dirty="0" smtClean="0"/>
              <a:t>This </a:t>
            </a:r>
            <a:r>
              <a:rPr lang="en-GB" sz="2000" dirty="0"/>
              <a:t>project </a:t>
            </a:r>
            <a:r>
              <a:rPr lang="en-GB" sz="2000" dirty="0" smtClean="0"/>
              <a:t>was </a:t>
            </a:r>
            <a:r>
              <a:rPr lang="en-GB" sz="2000" dirty="0"/>
              <a:t>funded by the National Institute for </a:t>
            </a:r>
            <a:r>
              <a:rPr lang="en-GB" sz="2000" dirty="0" smtClean="0"/>
              <a:t>Health, Health </a:t>
            </a:r>
            <a:r>
              <a:rPr lang="en-GB" sz="2000" dirty="0"/>
              <a:t>Services and Delivery Research programme (project number 09-1801-1066).  </a:t>
            </a:r>
            <a:endParaRPr lang="en-GB" sz="2000" dirty="0" smtClean="0"/>
          </a:p>
          <a:p>
            <a:pPr indent="0">
              <a:buNone/>
            </a:pPr>
            <a:r>
              <a:rPr lang="en-GB" sz="2000" dirty="0" smtClean="0"/>
              <a:t>The </a:t>
            </a:r>
            <a:r>
              <a:rPr lang="en-GB" sz="2000" dirty="0"/>
              <a:t>views and opinions expressed </a:t>
            </a:r>
            <a:r>
              <a:rPr lang="en-GB" sz="2000" dirty="0" smtClean="0"/>
              <a:t>therein are </a:t>
            </a:r>
            <a:r>
              <a:rPr lang="en-GB" sz="2000" dirty="0"/>
              <a:t>those of the </a:t>
            </a:r>
            <a:r>
              <a:rPr lang="en-GB" sz="2000" dirty="0" smtClean="0"/>
              <a:t>authors and </a:t>
            </a:r>
            <a:r>
              <a:rPr lang="en-GB" sz="2000" dirty="0"/>
              <a:t>do not necessarily reflect those of the HS&amp;DR programme, NIHR, NHS or the </a:t>
            </a:r>
            <a:r>
              <a:rPr lang="en-GB" sz="2000" dirty="0" smtClean="0"/>
              <a:t>Department </a:t>
            </a:r>
            <a:r>
              <a:rPr lang="en-GB" sz="2000" dirty="0"/>
              <a:t>of Health</a:t>
            </a:r>
            <a:r>
              <a:rPr lang="en-GB" sz="2000" dirty="0" smtClean="0"/>
              <a:t>.</a:t>
            </a:r>
          </a:p>
          <a:p>
            <a:pPr>
              <a:buNone/>
            </a:pPr>
            <a:endParaRPr lang="en-GB" sz="2400" dirty="0"/>
          </a:p>
        </p:txBody>
      </p:sp>
    </p:spTree>
    <p:extLst>
      <p:ext uri="{BB962C8B-B14F-4D97-AF65-F5344CB8AC3E}">
        <p14:creationId xmlns:p14="http://schemas.microsoft.com/office/powerpoint/2010/main" val="1349545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a:bodyPr>
          <a:lstStyle/>
          <a:p>
            <a:pPr algn="l"/>
            <a:r>
              <a:rPr lang="en-GB" sz="3600" b="1" dirty="0" smtClean="0"/>
              <a:t>The research team </a:t>
            </a:r>
            <a:endParaRPr lang="en-GB" sz="3600" b="1" dirty="0"/>
          </a:p>
        </p:txBody>
      </p:sp>
      <p:sp>
        <p:nvSpPr>
          <p:cNvPr id="3" name="Content Placeholder 2"/>
          <p:cNvSpPr>
            <a:spLocks noGrp="1"/>
          </p:cNvSpPr>
          <p:nvPr>
            <p:ph idx="1"/>
          </p:nvPr>
        </p:nvSpPr>
        <p:spPr>
          <a:xfrm>
            <a:off x="323528" y="1196752"/>
            <a:ext cx="7128792" cy="4929411"/>
          </a:xfrm>
        </p:spPr>
        <p:txBody>
          <a:bodyPr>
            <a:noAutofit/>
          </a:bodyPr>
          <a:lstStyle/>
          <a:p>
            <a:endParaRPr lang="en-GB" sz="1200" b="1" i="1" dirty="0" smtClean="0"/>
          </a:p>
          <a:p>
            <a:r>
              <a:rPr lang="en-GB" sz="1800" b="1" i="1" dirty="0" smtClean="0"/>
              <a:t>Vari </a:t>
            </a:r>
            <a:r>
              <a:rPr lang="en-GB" sz="1800" b="1" i="1" dirty="0"/>
              <a:t>Drennan</a:t>
            </a:r>
            <a:r>
              <a:rPr lang="en-GB" sz="1800" i="1" dirty="0"/>
              <a:t>, Professor of Health </a:t>
            </a:r>
            <a:r>
              <a:rPr lang="en-GB" sz="1800" i="1" dirty="0" smtClean="0"/>
              <a:t>Care &amp; Policy Research </a:t>
            </a:r>
            <a:endParaRPr lang="en-GB" sz="1800" i="1" dirty="0"/>
          </a:p>
          <a:p>
            <a:r>
              <a:rPr lang="en-GB" sz="1800" b="1" i="1" dirty="0"/>
              <a:t>Mary Halter</a:t>
            </a:r>
            <a:r>
              <a:rPr lang="en-GB" sz="1800" i="1" dirty="0"/>
              <a:t>, </a:t>
            </a:r>
            <a:r>
              <a:rPr lang="en-GB" sz="1800" i="1" dirty="0" smtClean="0"/>
              <a:t>Senior Research Fellow </a:t>
            </a:r>
            <a:endParaRPr lang="en-GB" sz="1800" i="1" dirty="0"/>
          </a:p>
          <a:p>
            <a:r>
              <a:rPr lang="en-GB" sz="1800" b="1" i="1" dirty="0" smtClean="0"/>
              <a:t>Sally </a:t>
            </a:r>
            <a:r>
              <a:rPr lang="en-GB" sz="1800" b="1" i="1" dirty="0" err="1" smtClean="0"/>
              <a:t>Brearley</a:t>
            </a:r>
            <a:r>
              <a:rPr lang="en-GB" sz="1800" b="1" i="1" dirty="0" smtClean="0"/>
              <a:t> </a:t>
            </a:r>
            <a:r>
              <a:rPr lang="en-GB" sz="1800" i="1" dirty="0" smtClean="0"/>
              <a:t>, Fellow in Patient and Public Involvement </a:t>
            </a:r>
          </a:p>
          <a:p>
            <a:r>
              <a:rPr lang="en-GB" sz="1800" b="1" i="1" dirty="0" smtClean="0"/>
              <a:t>Simon </a:t>
            </a:r>
            <a:r>
              <a:rPr lang="en-GB" sz="1800" b="1" i="1" dirty="0"/>
              <a:t>de </a:t>
            </a:r>
            <a:r>
              <a:rPr lang="en-GB" sz="1800" b="1" i="1" dirty="0" err="1" smtClean="0"/>
              <a:t>Lusignan</a:t>
            </a:r>
            <a:r>
              <a:rPr lang="en-GB" sz="1800" i="1" dirty="0" smtClean="0"/>
              <a:t>, Professor in Informatics </a:t>
            </a:r>
            <a:r>
              <a:rPr lang="en-GB" sz="1800" i="1" dirty="0"/>
              <a:t>and general practitioner, </a:t>
            </a:r>
            <a:r>
              <a:rPr lang="en-GB" sz="1800" i="1" dirty="0" smtClean="0"/>
              <a:t>University of Surrey</a:t>
            </a:r>
            <a:endParaRPr lang="en-GB" sz="1800" i="1" dirty="0"/>
          </a:p>
          <a:p>
            <a:r>
              <a:rPr lang="en-GB" sz="1800" b="1" i="1" dirty="0" smtClean="0"/>
              <a:t>Heather </a:t>
            </a:r>
            <a:r>
              <a:rPr lang="en-GB" sz="1800" b="1" i="1" dirty="0"/>
              <a:t>Gage</a:t>
            </a:r>
            <a:r>
              <a:rPr lang="en-GB" sz="1800" i="1" dirty="0"/>
              <a:t>, </a:t>
            </a:r>
            <a:r>
              <a:rPr lang="en-GB" sz="1800" i="1" dirty="0" smtClean="0"/>
              <a:t>Professor in </a:t>
            </a:r>
            <a:r>
              <a:rPr lang="en-GB" sz="1800" i="1" dirty="0"/>
              <a:t>Health </a:t>
            </a:r>
            <a:r>
              <a:rPr lang="en-GB" sz="1800" i="1" dirty="0" smtClean="0"/>
              <a:t>Economics, </a:t>
            </a:r>
            <a:r>
              <a:rPr lang="en-GB" sz="1800" i="1" dirty="0"/>
              <a:t>University of </a:t>
            </a:r>
            <a:r>
              <a:rPr lang="en-GB" sz="1800" i="1" dirty="0" smtClean="0"/>
              <a:t>Surrey</a:t>
            </a:r>
            <a:endParaRPr lang="en-GB" sz="1800" i="1" dirty="0"/>
          </a:p>
          <a:p>
            <a:r>
              <a:rPr lang="en-GB" sz="1800" b="1" i="1" dirty="0"/>
              <a:t>Jon Gabe</a:t>
            </a:r>
            <a:r>
              <a:rPr lang="en-GB" sz="1800" i="1" dirty="0"/>
              <a:t>, Professor of </a:t>
            </a:r>
            <a:r>
              <a:rPr lang="en-GB" sz="1800" i="1" dirty="0" smtClean="0"/>
              <a:t>Sociology, </a:t>
            </a:r>
            <a:r>
              <a:rPr lang="en-GB" sz="1800" i="1" dirty="0"/>
              <a:t>Royal Holloway University of </a:t>
            </a:r>
            <a:r>
              <a:rPr lang="en-GB" sz="1800" i="1" dirty="0" smtClean="0"/>
              <a:t>London</a:t>
            </a:r>
          </a:p>
          <a:p>
            <a:r>
              <a:rPr lang="en-GB" sz="1800" b="1" i="1" dirty="0"/>
              <a:t>Robert Grant, </a:t>
            </a:r>
            <a:r>
              <a:rPr lang="en-GB" sz="1800" i="1" dirty="0" smtClean="0"/>
              <a:t>Senior Research Fellow </a:t>
            </a:r>
            <a:endParaRPr lang="en-GB" sz="1800" i="1" dirty="0"/>
          </a:p>
          <a:p>
            <a:endParaRPr lang="en-GB" sz="1800" i="1" dirty="0"/>
          </a:p>
          <a:p>
            <a:r>
              <a:rPr lang="en-GB" sz="1800" i="1" dirty="0" smtClean="0"/>
              <a:t>Researchers</a:t>
            </a:r>
          </a:p>
          <a:p>
            <a:r>
              <a:rPr lang="en-GB" sz="1200" b="1" i="1" dirty="0"/>
              <a:t>Louise </a:t>
            </a:r>
            <a:r>
              <a:rPr lang="en-GB" sz="1200" b="1" i="1" dirty="0" err="1" smtClean="0"/>
              <a:t>Joly</a:t>
            </a:r>
            <a:endParaRPr lang="en-GB" sz="1200" b="1" i="1" dirty="0" smtClean="0"/>
          </a:p>
          <a:p>
            <a:r>
              <a:rPr lang="en-GB" sz="1200" b="1" i="1" dirty="0" smtClean="0"/>
              <a:t>Jennifer </a:t>
            </a:r>
            <a:r>
              <a:rPr lang="en-GB" sz="1200" b="1" i="1" dirty="0" err="1" smtClean="0"/>
              <a:t>Yiallouros</a:t>
            </a:r>
            <a:endParaRPr lang="en-GB" sz="1200" i="1" dirty="0"/>
          </a:p>
          <a:p>
            <a:r>
              <a:rPr lang="en-GB" sz="1200" b="1" i="1" dirty="0" smtClean="0"/>
              <a:t>Wilfred </a:t>
            </a:r>
            <a:r>
              <a:rPr lang="en-GB" sz="1200" b="1" i="1" dirty="0" err="1" smtClean="0"/>
              <a:t>Carneiro</a:t>
            </a:r>
            <a:endParaRPr lang="en-GB" sz="1200" i="1" dirty="0" smtClean="0"/>
          </a:p>
          <a:p>
            <a:r>
              <a:rPr lang="en-GB" sz="1200" b="1" i="1" dirty="0" err="1" smtClean="0"/>
              <a:t>Caragh</a:t>
            </a:r>
            <a:r>
              <a:rPr lang="en-GB" sz="1200" b="1" i="1" dirty="0" smtClean="0"/>
              <a:t> Flannery</a:t>
            </a:r>
            <a:endParaRPr lang="en-GB" sz="1200" b="1" i="1" dirty="0"/>
          </a:p>
          <a:p>
            <a:endParaRPr lang="en-GB" sz="1200" i="1" dirty="0" smtClean="0"/>
          </a:p>
          <a:p>
            <a:pPr>
              <a:buNone/>
            </a:pPr>
            <a:r>
              <a:rPr lang="en-GB" sz="2000" i="1" dirty="0" smtClean="0"/>
              <a:t>Plus an Advisory Group and a Public and Patient Involvement Group </a:t>
            </a:r>
          </a:p>
          <a:p>
            <a:endParaRPr lang="en-GB" sz="1200" i="1" dirty="0" smtClean="0"/>
          </a:p>
          <a:p>
            <a:endParaRPr lang="en-GB" sz="800" dirty="0"/>
          </a:p>
        </p:txBody>
      </p:sp>
    </p:spTree>
    <p:extLst>
      <p:ext uri="{BB962C8B-B14F-4D97-AF65-F5344CB8AC3E}">
        <p14:creationId xmlns:p14="http://schemas.microsoft.com/office/powerpoint/2010/main" val="3362795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229600" cy="1143000"/>
          </a:xfrm>
        </p:spPr>
        <p:txBody>
          <a:bodyPr>
            <a:normAutofit/>
          </a:bodyPr>
          <a:lstStyle/>
          <a:p>
            <a:r>
              <a:rPr lang="en-GB" sz="3600" b="1" dirty="0" smtClean="0"/>
              <a:t>The study questions </a:t>
            </a:r>
            <a:endParaRPr lang="en-GB" sz="3600" b="1" dirty="0"/>
          </a:p>
        </p:txBody>
      </p:sp>
      <p:sp>
        <p:nvSpPr>
          <p:cNvPr id="3" name="Content Placeholder 2"/>
          <p:cNvSpPr>
            <a:spLocks noGrp="1"/>
          </p:cNvSpPr>
          <p:nvPr>
            <p:ph idx="1"/>
          </p:nvPr>
        </p:nvSpPr>
        <p:spPr>
          <a:xfrm>
            <a:off x="323528" y="1340768"/>
            <a:ext cx="8136904" cy="5112568"/>
          </a:xfrm>
        </p:spPr>
        <p:txBody>
          <a:bodyPr>
            <a:noAutofit/>
          </a:bodyPr>
          <a:lstStyle/>
          <a:p>
            <a:pPr lvl="0"/>
            <a:r>
              <a:rPr lang="en-GB" sz="2400" dirty="0" smtClean="0"/>
              <a:t>How </a:t>
            </a:r>
            <a:r>
              <a:rPr lang="en-GB" sz="2400" dirty="0"/>
              <a:t>are PAs </a:t>
            </a:r>
            <a:r>
              <a:rPr lang="en-GB" sz="2400" dirty="0" smtClean="0"/>
              <a:t>deployed </a:t>
            </a:r>
            <a:r>
              <a:rPr lang="en-GB" sz="2400" dirty="0"/>
              <a:t>in general practice </a:t>
            </a:r>
            <a:r>
              <a:rPr lang="en-GB" sz="2400" dirty="0" smtClean="0"/>
              <a:t>?</a:t>
            </a:r>
          </a:p>
          <a:p>
            <a:pPr lvl="0"/>
            <a:r>
              <a:rPr lang="en-GB" sz="2400" dirty="0" smtClean="0"/>
              <a:t>What </a:t>
            </a:r>
            <a:r>
              <a:rPr lang="en-GB" sz="2400" dirty="0"/>
              <a:t>is the impact of including PAs in general practice teams on the </a:t>
            </a:r>
            <a:r>
              <a:rPr lang="en-GB" sz="2400" dirty="0" smtClean="0"/>
              <a:t>patients’ </a:t>
            </a:r>
            <a:r>
              <a:rPr lang="en-GB" sz="2400" dirty="0"/>
              <a:t>experience and outcomes? </a:t>
            </a:r>
            <a:endParaRPr lang="en-GB" sz="2400" dirty="0" smtClean="0"/>
          </a:p>
          <a:p>
            <a:pPr lvl="0"/>
            <a:r>
              <a:rPr lang="en-GB" sz="2400" dirty="0" smtClean="0"/>
              <a:t>What </a:t>
            </a:r>
            <a:r>
              <a:rPr lang="en-GB" sz="2400" dirty="0"/>
              <a:t>is the impact of including the PAs in general practice teams on the organisation of general practice, working practices of other professionals,  relationships between professionals and the practice costs</a:t>
            </a:r>
            <a:r>
              <a:rPr lang="en-GB" sz="2400" dirty="0" smtClean="0"/>
              <a:t>?</a:t>
            </a:r>
          </a:p>
          <a:p>
            <a:pPr lvl="0"/>
            <a:r>
              <a:rPr lang="en-GB" sz="2400" dirty="0" smtClean="0"/>
              <a:t>What </a:t>
            </a:r>
            <a:r>
              <a:rPr lang="en-GB" sz="2400" dirty="0"/>
              <a:t>factors support or inhibit the inclusion of PAs as part of English general practice teams at the local and macro level? </a:t>
            </a:r>
            <a:endParaRPr lang="en-GB" sz="2400" dirty="0" smtClean="0"/>
          </a:p>
          <a:p>
            <a:pPr marL="0" lvl="0" indent="0">
              <a:buNone/>
            </a:pPr>
            <a:endParaRPr lang="en-GB" sz="2000" dirty="0"/>
          </a:p>
          <a:p>
            <a:endParaRPr lang="en-GB" sz="2000" dirty="0"/>
          </a:p>
        </p:txBody>
      </p:sp>
    </p:spTree>
    <p:extLst>
      <p:ext uri="{BB962C8B-B14F-4D97-AF65-F5344CB8AC3E}">
        <p14:creationId xmlns:p14="http://schemas.microsoft.com/office/powerpoint/2010/main" val="3498896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for powerpoitns july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for powerpoitns july 2015</Template>
  <TotalTime>279</TotalTime>
  <Words>2003</Words>
  <Application>Microsoft Office PowerPoint</Application>
  <PresentationFormat>On-screen Show (4:3)</PresentationFormat>
  <Paragraphs>254</Paragraphs>
  <Slides>24</Slides>
  <Notes>19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template for powerpoitns july 2015</vt:lpstr>
      <vt:lpstr>Physician Associates (PAs) in primary care in England : what’s the evidence ?   </vt:lpstr>
      <vt:lpstr>Objectives in this presentation</vt:lpstr>
      <vt:lpstr>Physician Associates (PAs)?</vt:lpstr>
      <vt:lpstr>The UK Physician Associate role : </vt:lpstr>
      <vt:lpstr>Some points about PAs in the UK </vt:lpstr>
      <vt:lpstr>Physician assistants in primary care in England : a mixed methods study (2010-2013)  </vt:lpstr>
      <vt:lpstr>PowerPoint Presentation</vt:lpstr>
      <vt:lpstr>The research team </vt:lpstr>
      <vt:lpstr>The study questions </vt:lpstr>
      <vt:lpstr>Study Design </vt:lpstr>
      <vt:lpstr>Comparative study</vt:lpstr>
      <vt:lpstr>Consultation record review and linked patient survey</vt:lpstr>
      <vt:lpstr>The patients compared  </vt:lpstr>
      <vt:lpstr>Outcome of care –PA and GP comparison</vt:lpstr>
      <vt:lpstr>PowerPoint Presentation</vt:lpstr>
      <vt:lpstr>PowerPoint Presentation</vt:lpstr>
      <vt:lpstr>Economic analyses</vt:lpstr>
      <vt:lpstr>Patient survey</vt:lpstr>
      <vt:lpstr>Patient interviews</vt:lpstr>
      <vt:lpstr>Video observation of consultations (edited as far as possible to be blinded)</vt:lpstr>
      <vt:lpstr>Interviews of PAs, GPs, practice staff</vt:lpstr>
      <vt:lpstr>Synthesis  </vt:lpstr>
      <vt:lpstr>Conclusions</vt:lpstr>
      <vt:lpstr> Thank you for listening ? Questions ? View points ?    Physician Associates (PAs) in primary care in England : what’s the evidence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Physician Associates (PAs) in primary care –  a presentation for the James Wigg Practice</dc:title>
  <dc:creator>Vari</dc:creator>
  <cp:lastModifiedBy>Vari </cp:lastModifiedBy>
  <cp:revision>23</cp:revision>
  <dcterms:created xsi:type="dcterms:W3CDTF">2015-07-14T06:27:25Z</dcterms:created>
  <dcterms:modified xsi:type="dcterms:W3CDTF">2017-04-05T14:07:07Z</dcterms:modified>
</cp:coreProperties>
</file>