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7" r:id="rId6"/>
    <p:sldId id="258" r:id="rId7"/>
    <p:sldId id="282" r:id="rId8"/>
    <p:sldId id="259" r:id="rId9"/>
    <p:sldId id="283" r:id="rId10"/>
    <p:sldId id="285" r:id="rId11"/>
    <p:sldId id="284" r:id="rId12"/>
    <p:sldId id="296" r:id="rId13"/>
    <p:sldId id="286" r:id="rId14"/>
    <p:sldId id="287" r:id="rId15"/>
    <p:sldId id="288" r:id="rId16"/>
    <p:sldId id="293" r:id="rId17"/>
    <p:sldId id="289" r:id="rId18"/>
    <p:sldId id="290" r:id="rId19"/>
    <p:sldId id="291" r:id="rId20"/>
    <p:sldId id="292" r:id="rId21"/>
    <p:sldId id="269" r:id="rId22"/>
    <p:sldId id="295" r:id="rId23"/>
    <p:sldId id="294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E0E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5" autoAdjust="0"/>
    <p:restoredTop sz="86447" autoAdjust="0"/>
  </p:normalViewPr>
  <p:slideViewPr>
    <p:cSldViewPr>
      <p:cViewPr>
        <p:scale>
          <a:sx n="64" d="100"/>
          <a:sy n="64" d="100"/>
        </p:scale>
        <p:origin x="-107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C812C-042D-45F8-BCFA-0DE39EC13764}" type="datetimeFigureOut">
              <a:rPr lang="en-US" smtClean="0"/>
              <a:pPr/>
              <a:t>5/15/2014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4846F-A777-430D-829D-B2B0AB114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21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66CF-E45E-4074-962E-77D7B908A183}" type="datetimeFigureOut">
              <a:rPr lang="en-GB" smtClean="0"/>
              <a:pPr/>
              <a:t>15/05/2014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56A0-6FAD-4248-8C1E-EDD85E25EF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9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4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75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7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77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4CC9C9CD-6C0C-471D-A6F5-8AD44E93AE58}" type="slidenum">
              <a:rPr lang="en-GB" smtClean="0">
                <a:ea typeface="ＭＳ Ｐゴシック" pitchFamily="34" charset="-128"/>
              </a:rPr>
              <a:pPr defTabSz="917575"/>
              <a:t>20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5453" y="8684899"/>
            <a:ext cx="2970946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84" tIns="46092" rIns="92184" bIns="46092" anchor="b"/>
          <a:lstStyle/>
          <a:p>
            <a:pPr algn="r"/>
            <a:fld id="{34D3691A-4BB1-45A2-8A2F-5C60423E2669}" type="slidenum">
              <a:rPr lang="en-GB" sz="1200"/>
              <a:pPr algn="r"/>
              <a:t>20</a:t>
            </a:fld>
            <a:endParaRPr lang="en-GB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84" tIns="46092" rIns="92184" bIns="46092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7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7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38"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F56A0-6FAD-4248-8C1E-EDD85E25EFC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81000" y="1584325"/>
            <a:ext cx="8382000" cy="4908550"/>
          </a:xfrm>
          <a:prstGeom prst="rect">
            <a:avLst/>
          </a:prstGeom>
          <a:solidFill>
            <a:srgbClr val="1195D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5" name="Picture 7" descr="Kingston_University_London_Main_RGB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048000" y="381000"/>
            <a:ext cx="5689600" cy="0"/>
          </a:xfrm>
          <a:prstGeom prst="line">
            <a:avLst/>
          </a:prstGeom>
          <a:ln w="6350" cmpd="sng">
            <a:solidFill>
              <a:srgbClr val="DDDDDD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5"/>
          <p:cNvCxnSpPr/>
          <p:nvPr/>
        </p:nvCxnSpPr>
        <p:spPr>
          <a:xfrm>
            <a:off x="3048000" y="762000"/>
            <a:ext cx="5689600" cy="0"/>
          </a:xfrm>
          <a:prstGeom prst="line">
            <a:avLst/>
          </a:prstGeom>
          <a:ln w="6350" cmpd="sng">
            <a:solidFill>
              <a:srgbClr val="DDDDDD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971800" y="1752600"/>
            <a:ext cx="54102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r>
              <a:rPr lang="en-US" dirty="0" smtClean="0"/>
              <a:t>title here over two lines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124200"/>
            <a:ext cx="4724400" cy="685800"/>
          </a:xfrm>
        </p:spPr>
        <p:txBody>
          <a:bodyPr/>
          <a:lstStyle>
            <a:lvl1pPr marL="0" indent="0">
              <a:buFont typeface="Wingdings" pitchFamily="-64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 K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543800" cy="10001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2000240"/>
            <a:ext cx="75438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FontTx/>
              <a:buNone/>
              <a:defRPr sz="1400" b="0" baseline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K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4775" y="2650159"/>
            <a:ext cx="7542025" cy="357188"/>
          </a:xfrm>
        </p:spPr>
        <p:txBody>
          <a:bodyPr/>
          <a:lstStyle>
            <a:lvl1pPr>
              <a:buNone/>
              <a:defRPr sz="1400" b="1" baseline="0">
                <a:solidFill>
                  <a:srgbClr val="1195D3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143000" y="3069265"/>
            <a:ext cx="75438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FontTx/>
              <a:buNone/>
              <a:defRPr sz="1400" b="0" baseline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noProof="0" dirty="0" smtClean="0"/>
              <a:t>Click to edit text in Arial Regular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36912"/>
            <a:ext cx="7543800" cy="3459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3048000"/>
            <a:ext cx="3695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3048000"/>
            <a:ext cx="3695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769" y="1450975"/>
            <a:ext cx="752076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768" y="2658146"/>
            <a:ext cx="3714311" cy="319305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1195D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4768" y="3042904"/>
            <a:ext cx="3714311" cy="33578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670" y="3042903"/>
            <a:ext cx="3700130" cy="33578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7302" y="2668772"/>
            <a:ext cx="3689498" cy="297712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rgbClr val="1195D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02" y="1446015"/>
            <a:ext cx="7542031" cy="3874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921" y="1903226"/>
            <a:ext cx="4401879" cy="44975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6035" y="1903217"/>
            <a:ext cx="3008313" cy="44975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19986"/>
          </a:xfrm>
        </p:spPr>
        <p:txBody>
          <a:bodyPr anchor="b"/>
          <a:lstStyle>
            <a:lvl1pPr algn="l">
              <a:defRPr sz="2000" b="1">
                <a:solidFill>
                  <a:srgbClr val="1195D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50975"/>
            <a:ext cx="5486400" cy="3276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05647"/>
            <a:ext cx="5486400" cy="11483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447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636912"/>
            <a:ext cx="7543800" cy="34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Kingston_University_London_Main_RGB_H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1000" y="381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3048000" y="381000"/>
            <a:ext cx="5689600" cy="0"/>
          </a:xfrm>
          <a:prstGeom prst="line">
            <a:avLst/>
          </a:prstGeom>
          <a:ln w="6350" cmpd="sng">
            <a:solidFill>
              <a:srgbClr val="DDDDDD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5"/>
          <p:cNvCxnSpPr/>
          <p:nvPr/>
        </p:nvCxnSpPr>
        <p:spPr>
          <a:xfrm>
            <a:off x="3048000" y="762000"/>
            <a:ext cx="5689600" cy="0"/>
          </a:xfrm>
          <a:prstGeom prst="line">
            <a:avLst/>
          </a:prstGeom>
          <a:ln w="6350" cmpd="sng">
            <a:solidFill>
              <a:srgbClr val="DDDDDD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971800" y="457200"/>
            <a:ext cx="5791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 smtClean="0"/>
              <a:t>James Denholm-Price  &amp; Peter Soan  </a:t>
            </a:r>
            <a:r>
              <a:rPr lang="en-US" sz="800" b="1" dirty="0" smtClean="0">
                <a:solidFill>
                  <a:srgbClr val="1195D3"/>
                </a:solidFill>
              </a:rPr>
              <a:t>|  </a:t>
            </a:r>
            <a:fld id="{2B671A79-F715-4EBC-A9F4-37BCD8564542}" type="datetime3">
              <a:rPr lang="en-US" sz="800" b="1" smtClean="0">
                <a:solidFill>
                  <a:srgbClr val="000000"/>
                </a:solidFill>
              </a:rPr>
              <a:pPr>
                <a:defRPr/>
              </a:pPr>
              <a:t>15 May 2014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575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238250" indent="-2286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57350" indent="-2286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76450" indent="-2286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33650" indent="-2286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90850" indent="-2286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48050" indent="-2286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05250" indent="-228600" algn="l" rtl="0" eaLnBrk="1" fontAlgn="base" hangingPunct="1">
        <a:spcBef>
          <a:spcPct val="20000"/>
        </a:spcBef>
        <a:spcAft>
          <a:spcPct val="0"/>
        </a:spcAft>
        <a:buClr>
          <a:srgbClr val="1195D3"/>
        </a:buClr>
        <a:buFont typeface="Wingdings" pitchFamily="-6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752600"/>
            <a:ext cx="7596214" cy="2612504"/>
          </a:xfrm>
        </p:spPr>
        <p:txBody>
          <a:bodyPr/>
          <a:lstStyle/>
          <a:p>
            <a:pPr algn="ctr"/>
            <a:r>
              <a:rPr lang="en-GB" dirty="0" smtClean="0"/>
              <a:t>Setting and Marking Poster Assignments to Promote Student-Tutor Engagement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687416"/>
            <a:ext cx="3024336" cy="1261864"/>
          </a:xfrm>
        </p:spPr>
        <p:txBody>
          <a:bodyPr/>
          <a:lstStyle/>
          <a:p>
            <a:r>
              <a:rPr lang="en-GB" dirty="0" smtClean="0"/>
              <a:t>1. Background &amp; motivation</a:t>
            </a:r>
          </a:p>
          <a:p>
            <a:r>
              <a:rPr lang="en-GB" dirty="0" smtClean="0"/>
              <a:t>2. Approach adopted</a:t>
            </a:r>
          </a:p>
          <a:p>
            <a:r>
              <a:rPr lang="en-GB" dirty="0" smtClean="0"/>
              <a:t>3. Findings</a:t>
            </a:r>
          </a:p>
          <a:p>
            <a:r>
              <a:rPr lang="en-GB" dirty="0" smtClean="0"/>
              <a:t>4. </a:t>
            </a:r>
            <a:r>
              <a:rPr lang="en-GB" dirty="0"/>
              <a:t>D</a:t>
            </a:r>
            <a:r>
              <a:rPr lang="en-GB" dirty="0" smtClean="0"/>
              <a:t>iscussion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436096" y="4687416"/>
            <a:ext cx="3024336" cy="12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None/>
              <a:defRPr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19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238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57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6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33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90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48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05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en-GB" kern="0" dirty="0" smtClean="0"/>
              <a:t>Dr James Denholm-Price</a:t>
            </a:r>
            <a:br>
              <a:rPr lang="en-GB" kern="0" dirty="0" smtClean="0"/>
            </a:br>
            <a:r>
              <a:rPr lang="en-GB" kern="0" dirty="0" smtClean="0"/>
              <a:t>and </a:t>
            </a:r>
            <a:br>
              <a:rPr lang="en-GB" kern="0" dirty="0" smtClean="0"/>
            </a:br>
            <a:r>
              <a:rPr lang="en-GB" kern="0" dirty="0" smtClean="0"/>
              <a:t>Dr Peter Soan</a:t>
            </a:r>
          </a:p>
          <a:p>
            <a:pPr algn="r"/>
            <a:r>
              <a:rPr lang="en-GB" u="sng" kern="0" dirty="0" smtClean="0"/>
              <a:t>School of Mathematics</a:t>
            </a:r>
            <a:endParaRPr lang="en-GB" u="sng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42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/>
          </a:bodyPr>
          <a:lstStyle/>
          <a:p>
            <a:r>
              <a:rPr lang="en-GB" dirty="0" smtClean="0"/>
              <a:t>Groups took time to assemble and ‘gel’</a:t>
            </a:r>
          </a:p>
          <a:p>
            <a:r>
              <a:rPr lang="en-GB" dirty="0" smtClean="0"/>
              <a:t>Consistency of level of Mathematics</a:t>
            </a:r>
          </a:p>
          <a:p>
            <a:r>
              <a:rPr lang="en-GB" dirty="0" smtClean="0"/>
              <a:t>Marker fatigue during Presentation</a:t>
            </a:r>
          </a:p>
          <a:p>
            <a:r>
              <a:rPr lang="en-GB" dirty="0" smtClean="0"/>
              <a:t>Consistency of Marking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Overall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/>
          </a:bodyPr>
          <a:lstStyle/>
          <a:p>
            <a:r>
              <a:rPr lang="en-GB" dirty="0" smtClean="0"/>
              <a:t>High level of student engagement</a:t>
            </a:r>
          </a:p>
          <a:p>
            <a:r>
              <a:rPr lang="en-GB" dirty="0" smtClean="0"/>
              <a:t>Virtually all attended for presentation</a:t>
            </a:r>
          </a:p>
          <a:p>
            <a:r>
              <a:rPr lang="en-GB" dirty="0" smtClean="0"/>
              <a:t>High standard overall – considerable effort shown in many cases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37242" y="2116615"/>
            <a:ext cx="6106592" cy="43127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Innovative Eye-Catching Designs</a:t>
            </a:r>
            <a:endParaRPr lang="en-GB" dirty="0"/>
          </a:p>
        </p:txBody>
      </p:sp>
      <p:pic>
        <p:nvPicPr>
          <p:cNvPr id="6" name="Picture 5" descr="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2071678"/>
            <a:ext cx="6190417" cy="4371982"/>
          </a:xfrm>
          <a:prstGeom prst="rect">
            <a:avLst/>
          </a:prstGeom>
        </p:spPr>
      </p:pic>
      <p:pic>
        <p:nvPicPr>
          <p:cNvPr id="9" name="Picture 8" descr="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2071678"/>
            <a:ext cx="6190419" cy="4371983"/>
          </a:xfrm>
          <a:prstGeom prst="rect">
            <a:avLst/>
          </a:prstGeom>
        </p:spPr>
      </p:pic>
      <p:pic>
        <p:nvPicPr>
          <p:cNvPr id="10" name="Picture 9" descr="I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2081946"/>
            <a:ext cx="6357982" cy="4490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Originality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9600" dirty="0" err="1" smtClean="0"/>
              <a:t>WikipEasier</a:t>
            </a:r>
            <a:r>
              <a:rPr lang="en-GB" sz="9600" dirty="0" smtClean="0"/>
              <a:t> </a:t>
            </a:r>
          </a:p>
          <a:p>
            <a:pPr>
              <a:buNone/>
            </a:pPr>
            <a:r>
              <a:rPr lang="en-GB" sz="4800" dirty="0" smtClean="0"/>
              <a:t>than in-depth research</a:t>
            </a:r>
          </a:p>
          <a:p>
            <a:pPr>
              <a:buNone/>
            </a:pPr>
            <a:r>
              <a:rPr lang="en-GB" sz="4800" dirty="0" smtClean="0"/>
              <a:t>(but not over abused).</a:t>
            </a:r>
          </a:p>
          <a:p>
            <a:pPr lvl="1"/>
            <a:endParaRPr lang="en-GB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Mathematical Content Light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85852" y="2031520"/>
            <a:ext cx="3419476" cy="396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191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SzTx/>
              <a:buFont typeface="Wingdings" pitchFamily="-64" charset="2"/>
              <a:buChar char="§"/>
              <a:tabLst/>
              <a:defRPr/>
            </a:pPr>
            <a:r>
              <a:rPr kumimoji="0" lang="en-GB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Some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29190" y="2031520"/>
            <a:ext cx="3419476" cy="418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8191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SzTx/>
              <a:buFont typeface="Wingdings" pitchFamily="-64" charset="2"/>
              <a:buChar char="§"/>
              <a:tabLst/>
              <a:defRPr/>
            </a:pPr>
            <a:r>
              <a:rPr lang="en-GB" sz="3200" kern="0" dirty="0" smtClean="0"/>
              <a:t>b</a:t>
            </a:r>
            <a:r>
              <a:rPr kumimoji="0" lang="en-GB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ut</a:t>
            </a:r>
            <a:r>
              <a:rPr kumimoji="0" lang="en-GB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not all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71670" y="3000372"/>
          <a:ext cx="1214445" cy="180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203040" imgH="215640" progId="Equation.3">
                  <p:embed/>
                </p:oleObj>
              </mc:Choice>
              <mc:Fallback>
                <p:oleObj name="Equation" r:id="rId5" imgW="2030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000372"/>
                        <a:ext cx="1214445" cy="18092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929313" y="2947988"/>
          <a:ext cx="1214437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947988"/>
                        <a:ext cx="1214437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Student Enjoyment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/>
          </a:p>
          <a:p>
            <a:pPr lvl="1" algn="ctr">
              <a:buNone/>
            </a:pPr>
            <a:r>
              <a:rPr lang="en-GB" sz="19200" b="1" dirty="0" smtClean="0"/>
              <a:t>80%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Longer Term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 smtClean="0"/>
          </a:p>
          <a:p>
            <a:pPr lvl="1" algn="ctr">
              <a:buNone/>
            </a:pPr>
            <a:r>
              <a:rPr lang="en-GB" sz="19200" b="1" dirty="0" smtClean="0"/>
              <a:t>60%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Group Durability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55424"/>
            <a:ext cx="8501122" cy="3531096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lvl="1" algn="ctr">
              <a:spcBef>
                <a:spcPts val="0"/>
              </a:spcBef>
              <a:buNone/>
            </a:pPr>
            <a:r>
              <a:rPr lang="en-GB" sz="8000" b="1" dirty="0" smtClean="0"/>
              <a:t>25% occasionally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57224" y="2755424"/>
            <a:ext cx="7893496" cy="353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SzTx/>
              <a:buFont typeface="Wingdings" pitchFamily="-64" charset="2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9150" marR="0" lvl="1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1195D3"/>
              </a:buClr>
              <a:buSzTx/>
              <a:buFont typeface="Wingdings" pitchFamily="-64" charset="2"/>
              <a:buNone/>
              <a:tabLst/>
              <a:defRPr/>
            </a:pPr>
            <a:r>
              <a:rPr kumimoji="0" lang="en-GB" sz="8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5%</a:t>
            </a:r>
          </a:p>
          <a:p>
            <a:pPr marL="819150" marR="0" lvl="1" indent="-28575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1195D3"/>
              </a:buClr>
              <a:buSzTx/>
              <a:buFont typeface="Wingdings" pitchFamily="-64" charset="2"/>
              <a:buNone/>
              <a:tabLst/>
              <a:defRPr/>
            </a:pPr>
            <a:r>
              <a:rPr lang="en-GB" sz="8000" b="1" kern="0" dirty="0" smtClean="0"/>
              <a:t>regularly</a:t>
            </a:r>
            <a:endParaRPr kumimoji="0" lang="en-GB" sz="8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2910" y="1643050"/>
            <a:ext cx="78934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195D3"/>
              </a:buClr>
              <a:buSzTx/>
              <a:buFont typeface="Wingdings" pitchFamily="-64" charset="2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9150" marR="0" lvl="1" indent="-2857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1195D3"/>
              </a:buClr>
              <a:buSzTx/>
              <a:buFont typeface="Wingdings" pitchFamily="-64" charset="2"/>
              <a:buNone/>
              <a:tabLst/>
              <a:defRPr/>
            </a:pPr>
            <a:r>
              <a:rPr kumimoji="0" lang="en-GB" sz="8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Still  together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40"/>
            <a:ext cx="7543800" cy="1143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543800" cy="4000528"/>
          </a:xfrm>
        </p:spPr>
        <p:txBody>
          <a:bodyPr/>
          <a:lstStyle/>
          <a:p>
            <a:r>
              <a:rPr lang="en-GB" dirty="0" smtClean="0"/>
              <a:t>Demonstrated development of communication skills</a:t>
            </a:r>
          </a:p>
          <a:p>
            <a:r>
              <a:rPr lang="en-GB" dirty="0" smtClean="0"/>
              <a:t>Successfully motivated students to work early in their course</a:t>
            </a:r>
          </a:p>
          <a:p>
            <a:r>
              <a:rPr lang="en-GB" dirty="0" smtClean="0"/>
              <a:t>Some contact with Personal Tutors</a:t>
            </a:r>
          </a:p>
          <a:p>
            <a:r>
              <a:rPr lang="en-GB" dirty="0" smtClean="0"/>
              <a:t>Failed to facilitate study group formation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3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543800" cy="4000528"/>
          </a:xfrm>
        </p:spPr>
        <p:txBody>
          <a:bodyPr/>
          <a:lstStyle/>
          <a:p>
            <a:r>
              <a:rPr lang="en-GB" dirty="0" smtClean="0"/>
              <a:t>Involve Tutor Groups in preparatory workshops</a:t>
            </a:r>
          </a:p>
          <a:p>
            <a:r>
              <a:rPr lang="en-GB" dirty="0" smtClean="0"/>
              <a:t>Use Tutor Groups in follow up activities</a:t>
            </a:r>
          </a:p>
          <a:p>
            <a:r>
              <a:rPr lang="en-GB" dirty="0" smtClean="0"/>
              <a:t>Discuss drafts with Personal Tutors</a:t>
            </a:r>
          </a:p>
          <a:p>
            <a:r>
              <a:rPr lang="en-GB" dirty="0" smtClean="0"/>
              <a:t>Personal Tutors sole distributors of marks and feedback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33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4155714"/>
            <a:ext cx="7643842" cy="2487996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GB" sz="2100" dirty="0" smtClean="0"/>
              <a:t>Building programmes</a:t>
            </a:r>
          </a:p>
          <a:p>
            <a:r>
              <a:rPr lang="en-GB" sz="2100" dirty="0" smtClean="0"/>
              <a:t>Rationalised courses</a:t>
            </a:r>
          </a:p>
          <a:p>
            <a:r>
              <a:rPr lang="en-GB" sz="2100" dirty="0" smtClean="0"/>
              <a:t>Revised Academic Framework:</a:t>
            </a:r>
          </a:p>
          <a:p>
            <a:pPr marL="534988" lvl="1"/>
            <a:r>
              <a:rPr lang="en-GB" sz="2100" dirty="0" smtClean="0"/>
              <a:t>30 credit modules</a:t>
            </a:r>
          </a:p>
          <a:p>
            <a:pPr marL="534988" lvl="1"/>
            <a:r>
              <a:rPr lang="en-GB" sz="2100" dirty="0" smtClean="0"/>
              <a:t>enhanced support – strengthened Personal Tutor system </a:t>
            </a:r>
          </a:p>
          <a:p>
            <a:pPr marL="534988" lvl="1"/>
            <a:r>
              <a:rPr lang="en-GB" sz="2100" dirty="0" smtClean="0"/>
              <a:t>greater emphasis on employability</a:t>
            </a:r>
          </a:p>
        </p:txBody>
      </p:sp>
      <p:pic>
        <p:nvPicPr>
          <p:cNvPr id="1026" name="Picture 2" descr="An aerial view of the Penrhyn Road campus with the Town House site outlined in whit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35" y="2071678"/>
            <a:ext cx="2927133" cy="20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chitect’s impression of the proposed new building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56" y="207167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4775" y="1714488"/>
            <a:ext cx="7542025" cy="357188"/>
          </a:xfrm>
        </p:spPr>
        <p:txBody>
          <a:bodyPr/>
          <a:lstStyle/>
          <a:p>
            <a:r>
              <a:rPr lang="en-GB" dirty="0" smtClean="0"/>
              <a:t>There’s a lot of change underway at Kingston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Setting the Scene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785926"/>
            <a:ext cx="748883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  <a:p>
            <a:pPr algn="ctr">
              <a:defRPr/>
            </a:pP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F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Any questions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00B0F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Content Placeholder 4" descr="MCj0431560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383646"/>
            <a:ext cx="2285714" cy="22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Group Poster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543800" cy="4151384"/>
          </a:xfrm>
        </p:spPr>
        <p:txBody>
          <a:bodyPr>
            <a:normAutofit/>
          </a:bodyPr>
          <a:lstStyle/>
          <a:p>
            <a:r>
              <a:rPr lang="en-GB" dirty="0" smtClean="0"/>
              <a:t>Early in Year 1 – Worth 20% of Module</a:t>
            </a:r>
          </a:p>
          <a:p>
            <a:pPr lvl="1"/>
            <a:r>
              <a:rPr lang="en-GB" dirty="0" smtClean="0"/>
              <a:t>Task set Week 3 </a:t>
            </a:r>
          </a:p>
          <a:p>
            <a:pPr lvl="1"/>
            <a:r>
              <a:rPr lang="en-GB" dirty="0" smtClean="0"/>
              <a:t>Presented Week 8</a:t>
            </a:r>
          </a:p>
          <a:p>
            <a:pPr lvl="1"/>
            <a:r>
              <a:rPr lang="en-GB" dirty="0" smtClean="0"/>
              <a:t>Each group from one Personal Tutor</a:t>
            </a:r>
          </a:p>
          <a:p>
            <a:pPr lvl="1"/>
            <a:r>
              <a:rPr lang="en-GB" dirty="0" smtClean="0"/>
              <a:t>Modal group size 3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Group Poster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543800" cy="4151384"/>
          </a:xfrm>
        </p:spPr>
        <p:txBody>
          <a:bodyPr>
            <a:normAutofit/>
          </a:bodyPr>
          <a:lstStyle/>
          <a:p>
            <a:r>
              <a:rPr lang="en-GB" dirty="0" smtClean="0"/>
              <a:t>Support</a:t>
            </a:r>
          </a:p>
          <a:p>
            <a:pPr lvl="1"/>
            <a:r>
              <a:rPr lang="en-GB" dirty="0" smtClean="0"/>
              <a:t>Discussion with Personal Tutor (who provided topic)</a:t>
            </a:r>
          </a:p>
          <a:p>
            <a:pPr lvl="1"/>
            <a:r>
              <a:rPr lang="en-GB" dirty="0" smtClean="0"/>
              <a:t>Workshops – </a:t>
            </a:r>
            <a:r>
              <a:rPr lang="en-GB" dirty="0" err="1" smtClean="0"/>
              <a:t>groupwork</a:t>
            </a:r>
            <a:r>
              <a:rPr lang="en-GB" dirty="0" smtClean="0"/>
              <a:t>, research skills, ethics and professionalism</a:t>
            </a:r>
          </a:p>
          <a:p>
            <a:pPr>
              <a:buNone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/>
          </a:bodyPr>
          <a:lstStyle/>
          <a:p>
            <a:r>
              <a:rPr lang="en-GB" dirty="0" smtClean="0"/>
              <a:t>Develop students’ skills</a:t>
            </a:r>
          </a:p>
          <a:p>
            <a:r>
              <a:rPr lang="en-GB" dirty="0" smtClean="0"/>
              <a:t>Gently introduce assessment at university – ease transition from school</a:t>
            </a:r>
          </a:p>
          <a:p>
            <a:r>
              <a:rPr lang="en-GB" dirty="0" smtClean="0"/>
              <a:t>Enhance interaction with Personal Tutor</a:t>
            </a:r>
          </a:p>
          <a:p>
            <a:r>
              <a:rPr lang="en-GB" dirty="0" smtClean="0"/>
              <a:t>Initiate tutor-based Study Groups</a:t>
            </a:r>
          </a:p>
          <a:p>
            <a:endParaRPr lang="en-GB" dirty="0" smtClean="0"/>
          </a:p>
          <a:p>
            <a:pPr lvl="1"/>
            <a:endParaRPr lang="en-GB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Sample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/>
          </a:bodyPr>
          <a:lstStyle/>
          <a:p>
            <a:r>
              <a:rPr lang="en-GB" dirty="0" smtClean="0"/>
              <a:t>Omar Khayyam – Roots of Cubic Equations</a:t>
            </a:r>
          </a:p>
          <a:p>
            <a:r>
              <a:rPr lang="en-GB" dirty="0" smtClean="0"/>
              <a:t>Edward Lorenz – The Butterfly Effect</a:t>
            </a:r>
          </a:p>
          <a:p>
            <a:r>
              <a:rPr lang="en-GB" dirty="0" smtClean="0"/>
              <a:t>Georg Cantor – Different Sizes of Infinity</a:t>
            </a:r>
          </a:p>
          <a:p>
            <a:r>
              <a:rPr lang="en-GB" dirty="0" smtClean="0"/>
              <a:t>Frank Yates – Design of Experiments</a:t>
            </a:r>
          </a:p>
          <a:p>
            <a:endParaRPr lang="en-GB" dirty="0" smtClean="0"/>
          </a:p>
          <a:p>
            <a:pPr lvl="1"/>
            <a:endParaRPr lang="en-GB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/>
          </a:bodyPr>
          <a:lstStyle/>
          <a:p>
            <a:r>
              <a:rPr lang="en-GB" dirty="0" smtClean="0"/>
              <a:t>Single large room – 4 hour session</a:t>
            </a:r>
          </a:p>
          <a:p>
            <a:r>
              <a:rPr lang="en-GB" dirty="0" smtClean="0"/>
              <a:t>Light refreshments</a:t>
            </a:r>
          </a:p>
          <a:p>
            <a:r>
              <a:rPr lang="en-GB" dirty="0" smtClean="0"/>
              <a:t>A1 poster displayed </a:t>
            </a:r>
          </a:p>
          <a:p>
            <a:r>
              <a:rPr lang="en-GB" dirty="0" smtClean="0"/>
              <a:t>Elevator Pitch presentation by students + question/answer</a:t>
            </a:r>
          </a:p>
          <a:p>
            <a:r>
              <a:rPr lang="en-GB" dirty="0" smtClean="0"/>
              <a:t>Most Personal Tutors visited</a:t>
            </a:r>
          </a:p>
          <a:p>
            <a:endParaRPr lang="en-GB" dirty="0" smtClean="0"/>
          </a:p>
          <a:p>
            <a:pPr lvl="1"/>
            <a:endParaRPr lang="en-GB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71678"/>
            <a:ext cx="7893496" cy="3531096"/>
          </a:xfrm>
        </p:spPr>
        <p:txBody>
          <a:bodyPr>
            <a:normAutofit/>
          </a:bodyPr>
          <a:lstStyle/>
          <a:p>
            <a:r>
              <a:rPr lang="en-GB" dirty="0" smtClean="0"/>
              <a:t>Detailed pre-published criteria (approximately 50% content, 50% presentation)</a:t>
            </a:r>
          </a:p>
          <a:p>
            <a:r>
              <a:rPr lang="en-GB" dirty="0" smtClean="0"/>
              <a:t>2 staff marking different posters</a:t>
            </a:r>
          </a:p>
          <a:p>
            <a:r>
              <a:rPr lang="en-GB" dirty="0" smtClean="0"/>
              <a:t>5% of total mark available via peer review (ranking)</a:t>
            </a:r>
          </a:p>
          <a:p>
            <a:endParaRPr lang="en-GB" dirty="0" smtClean="0"/>
          </a:p>
          <a:p>
            <a:pPr lvl="1"/>
            <a:endParaRPr lang="en-GB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32"/>
            <a:ext cx="7543800" cy="1143000"/>
          </a:xfrm>
        </p:spPr>
        <p:txBody>
          <a:bodyPr/>
          <a:lstStyle/>
          <a:p>
            <a:r>
              <a:rPr lang="en-GB" dirty="0" smtClean="0"/>
              <a:t>Peer Assessment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3" y="2071678"/>
            <a:ext cx="747679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1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Fals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C9710D60CAB419D5E38FE2E587B73" ma:contentTypeVersion="1" ma:contentTypeDescription="Create a new document." ma:contentTypeScope="" ma:versionID="245a5219fadaec20fbbcc40fd420ac3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C18167-783F-481C-B66B-7B26F3A81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C8880BA-8CB5-48C0-80C3-302D921AA6E6}">
  <ds:schemaRefs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F4E02E3-326F-4B68-93F2-6F3B266DF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KU-PPT-Template</Template>
  <TotalTime>3420</TotalTime>
  <Words>386</Words>
  <Application>Microsoft Office PowerPoint</Application>
  <PresentationFormat>On-screen Show (4:3)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Equation</vt:lpstr>
      <vt:lpstr>Setting and Marking Poster Assignments to Promote Student-Tutor Engagement</vt:lpstr>
      <vt:lpstr>Setting the Scene</vt:lpstr>
      <vt:lpstr>Group Poster Presentation</vt:lpstr>
      <vt:lpstr>Group Poster Presentation</vt:lpstr>
      <vt:lpstr>Objectives</vt:lpstr>
      <vt:lpstr>Sample Topics</vt:lpstr>
      <vt:lpstr>Presentation</vt:lpstr>
      <vt:lpstr>Assessment</vt:lpstr>
      <vt:lpstr>Peer Assessment</vt:lpstr>
      <vt:lpstr>Challenges</vt:lpstr>
      <vt:lpstr>Overall Outcomes</vt:lpstr>
      <vt:lpstr>Innovative Eye-Catching Designs</vt:lpstr>
      <vt:lpstr>Originality</vt:lpstr>
      <vt:lpstr>Mathematical Content Light</vt:lpstr>
      <vt:lpstr>Student Enjoyment</vt:lpstr>
      <vt:lpstr>Longer Term Effects</vt:lpstr>
      <vt:lpstr>Group Durability</vt:lpstr>
      <vt:lpstr>Conclusions</vt:lpstr>
      <vt:lpstr>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Denholm-Price, James C</dc:creator>
  <cp:lastModifiedBy>Marina Crowe</cp:lastModifiedBy>
  <cp:revision>217</cp:revision>
  <dcterms:created xsi:type="dcterms:W3CDTF">2013-08-08T10:22:22Z</dcterms:created>
  <dcterms:modified xsi:type="dcterms:W3CDTF">2014-05-15T12:49:43Z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0x01010082CC9710D60CAB419D5E38FE2E587B73</vt:lpwstr>
  </property>
</Properties>
</file>