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5" r:id="rId2"/>
    <p:sldId id="296" r:id="rId3"/>
    <p:sldId id="279" r:id="rId4"/>
    <p:sldId id="264" r:id="rId5"/>
    <p:sldId id="289" r:id="rId6"/>
    <p:sldId id="269" r:id="rId7"/>
    <p:sldId id="280" r:id="rId8"/>
    <p:sldId id="285" r:id="rId9"/>
    <p:sldId id="284" r:id="rId10"/>
    <p:sldId id="282" r:id="rId11"/>
    <p:sldId id="283" r:id="rId12"/>
    <p:sldId id="288" r:id="rId13"/>
    <p:sldId id="286" r:id="rId14"/>
    <p:sldId id="281" r:id="rId15"/>
    <p:sldId id="276" r:id="rId16"/>
    <p:sldId id="270" r:id="rId17"/>
    <p:sldId id="257" r:id="rId18"/>
    <p:sldId id="259" r:id="rId19"/>
    <p:sldId id="261" r:id="rId20"/>
    <p:sldId id="292" r:id="rId21"/>
    <p:sldId id="258" r:id="rId22"/>
    <p:sldId id="291" r:id="rId23"/>
    <p:sldId id="272" r:id="rId24"/>
    <p:sldId id="271" r:id="rId25"/>
    <p:sldId id="290" r:id="rId26"/>
    <p:sldId id="268" r:id="rId27"/>
    <p:sldId id="274"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6DA960-23E9-B640-A8A1-0B7BB7B9E23F}">
          <p14:sldIdLst/>
        </p14:section>
        <p14:section name="Untitled Section" id="{0EFD41A4-CAD0-3E4B-9CD7-7F49E08D7359}">
          <p14:sldIdLst>
            <p14:sldId id="295"/>
            <p14:sldId id="296"/>
            <p14:sldId id="279"/>
            <p14:sldId id="264"/>
            <p14:sldId id="289"/>
            <p14:sldId id="269"/>
            <p14:sldId id="280"/>
            <p14:sldId id="285"/>
            <p14:sldId id="284"/>
            <p14:sldId id="282"/>
            <p14:sldId id="283"/>
            <p14:sldId id="288"/>
            <p14:sldId id="286"/>
            <p14:sldId id="281"/>
            <p14:sldId id="276"/>
            <p14:sldId id="270"/>
            <p14:sldId id="257"/>
            <p14:sldId id="259"/>
            <p14:sldId id="261"/>
            <p14:sldId id="292"/>
            <p14:sldId id="258"/>
            <p14:sldId id="291"/>
            <p14:sldId id="272"/>
            <p14:sldId id="271"/>
            <p14:sldId id="290"/>
            <p14:sldId id="268"/>
            <p14:sldId id="274"/>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57" autoAdjust="0"/>
  </p:normalViewPr>
  <p:slideViewPr>
    <p:cSldViewPr>
      <p:cViewPr>
        <p:scale>
          <a:sx n="100" d="100"/>
          <a:sy n="100" d="100"/>
        </p:scale>
        <p:origin x="-72" y="-72"/>
      </p:cViewPr>
      <p:guideLst>
        <p:guide orient="horz" pos="2160"/>
        <p:guide pos="2880"/>
      </p:guideLst>
    </p:cSldViewPr>
  </p:slideViewPr>
  <p:notesTextViewPr>
    <p:cViewPr>
      <p:scale>
        <a:sx n="1" d="1"/>
        <a:sy n="1" d="1"/>
      </p:scale>
      <p:origin x="0" y="0"/>
    </p:cViewPr>
  </p:notesTextViewPr>
  <p:sorterViewPr>
    <p:cViewPr>
      <p:scale>
        <a:sx n="100" d="100"/>
        <a:sy n="100" d="100"/>
      </p:scale>
      <p:origin x="0" y="3720"/>
    </p:cViewPr>
  </p:sorterViewPr>
  <p:notesViewPr>
    <p:cSldViewPr>
      <p:cViewPr>
        <p:scale>
          <a:sx n="100" d="100"/>
          <a:sy n="100" d="100"/>
        </p:scale>
        <p:origin x="-2094"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475BD4-13A4-C64A-A3E3-9DDAC2FCC764}" type="datetimeFigureOut">
              <a:rPr lang="en-US" smtClean="0"/>
              <a:t>4/23/2015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B20A9C-A76A-7940-9488-6CCC51326A98}" type="slidenum">
              <a:rPr lang="en-US" smtClean="0"/>
              <a:t>‹#›</a:t>
            </a:fld>
            <a:endParaRPr lang="en-US"/>
          </a:p>
        </p:txBody>
      </p:sp>
    </p:spTree>
    <p:extLst>
      <p:ext uri="{BB962C8B-B14F-4D97-AF65-F5344CB8AC3E}">
        <p14:creationId xmlns:p14="http://schemas.microsoft.com/office/powerpoint/2010/main" val="3070615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FA34B2-5F77-4B30-96E1-134EF17C0ABA}" type="datetimeFigureOut">
              <a:rPr lang="en-GB" smtClean="0"/>
              <a:t>23/04/2015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518EC-14A9-4F08-9DB2-09CEE79DAD4D}" type="slidenum">
              <a:rPr lang="en-GB" smtClean="0"/>
              <a:t>‹#›</a:t>
            </a:fld>
            <a:endParaRPr lang="en-GB"/>
          </a:p>
        </p:txBody>
      </p:sp>
    </p:spTree>
    <p:extLst>
      <p:ext uri="{BB962C8B-B14F-4D97-AF65-F5344CB8AC3E}">
        <p14:creationId xmlns:p14="http://schemas.microsoft.com/office/powerpoint/2010/main" val="244306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Valerie</a:t>
            </a:r>
          </a:p>
          <a:p>
            <a:r>
              <a:rPr lang="en-US" dirty="0" smtClean="0"/>
              <a:t>Introductions,</a:t>
            </a:r>
            <a:r>
              <a:rPr lang="en-US" baseline="0" dirty="0" smtClean="0"/>
              <a:t> t</a:t>
            </a:r>
            <a:r>
              <a:rPr lang="en-US" dirty="0" smtClean="0"/>
              <a:t>wo presentations,</a:t>
            </a:r>
            <a:r>
              <a:rPr lang="en-US" baseline="0" dirty="0" smtClean="0"/>
              <a:t> questions for both papers at the end.</a:t>
            </a:r>
            <a:endParaRPr lang="en-US" dirty="0"/>
          </a:p>
        </p:txBody>
      </p:sp>
      <p:sp>
        <p:nvSpPr>
          <p:cNvPr id="4" name="Slide Number Placeholder 3"/>
          <p:cNvSpPr>
            <a:spLocks noGrp="1"/>
          </p:cNvSpPr>
          <p:nvPr>
            <p:ph type="sldNum" sz="quarter" idx="10"/>
          </p:nvPr>
        </p:nvSpPr>
        <p:spPr/>
        <p:txBody>
          <a:bodyPr/>
          <a:lstStyle/>
          <a:p>
            <a:fld id="{538518EC-14A9-4F08-9DB2-09CEE79DAD4D}" type="slidenum">
              <a:rPr lang="en-GB" smtClean="0"/>
              <a:t>1</a:t>
            </a:fld>
            <a:endParaRPr lang="en-GB"/>
          </a:p>
        </p:txBody>
      </p:sp>
    </p:spTree>
    <p:extLst>
      <p:ext uri="{BB962C8B-B14F-4D97-AF65-F5344CB8AC3E}">
        <p14:creationId xmlns:p14="http://schemas.microsoft.com/office/powerpoint/2010/main" val="4270961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p>
          <a:p>
            <a:r>
              <a:rPr lang="en-US" dirty="0" smtClean="0"/>
              <a:t>Same</a:t>
            </a:r>
            <a:r>
              <a:rPr lang="en-US" baseline="0" dirty="0" smtClean="0"/>
              <a:t> workshop, second task focusing on the grammar of letter writing or job hunting and the appropriate tenses to use to describe work experience and current activities.  She has modeled a letter of application for a teaching job</a:t>
            </a:r>
            <a:endParaRPr lang="en-US" dirty="0"/>
          </a:p>
        </p:txBody>
      </p:sp>
      <p:sp>
        <p:nvSpPr>
          <p:cNvPr id="4" name="Slide Number Placeholder 3"/>
          <p:cNvSpPr>
            <a:spLocks noGrp="1"/>
          </p:cNvSpPr>
          <p:nvPr>
            <p:ph type="sldNum" sz="quarter" idx="10"/>
          </p:nvPr>
        </p:nvSpPr>
        <p:spPr/>
        <p:txBody>
          <a:bodyPr/>
          <a:lstStyle/>
          <a:p>
            <a:fld id="{538518EC-14A9-4F08-9DB2-09CEE79DAD4D}" type="slidenum">
              <a:rPr lang="en-GB" smtClean="0"/>
              <a:t>10</a:t>
            </a:fld>
            <a:endParaRPr lang="en-GB"/>
          </a:p>
        </p:txBody>
      </p:sp>
    </p:spTree>
    <p:extLst>
      <p:ext uri="{BB962C8B-B14F-4D97-AF65-F5344CB8AC3E}">
        <p14:creationId xmlns:p14="http://schemas.microsoft.com/office/powerpoint/2010/main" val="424021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p>
          <a:p>
            <a:r>
              <a:rPr lang="en-US" dirty="0" smtClean="0"/>
              <a:t>Next</a:t>
            </a:r>
            <a:r>
              <a:rPr lang="en-US" baseline="0" dirty="0" smtClean="0"/>
              <a:t> the French students are given a real job advertisement and asked to write their own letter of application using the model letter to scaffold the activity if necessary.</a:t>
            </a:r>
            <a:endParaRPr lang="en-US" dirty="0"/>
          </a:p>
        </p:txBody>
      </p:sp>
      <p:sp>
        <p:nvSpPr>
          <p:cNvPr id="4" name="Slide Number Placeholder 3"/>
          <p:cNvSpPr>
            <a:spLocks noGrp="1"/>
          </p:cNvSpPr>
          <p:nvPr>
            <p:ph type="sldNum" sz="quarter" idx="10"/>
          </p:nvPr>
        </p:nvSpPr>
        <p:spPr/>
        <p:txBody>
          <a:bodyPr/>
          <a:lstStyle/>
          <a:p>
            <a:fld id="{538518EC-14A9-4F08-9DB2-09CEE79DAD4D}" type="slidenum">
              <a:rPr lang="en-GB" smtClean="0"/>
              <a:t>11</a:t>
            </a:fld>
            <a:endParaRPr lang="en-GB"/>
          </a:p>
        </p:txBody>
      </p:sp>
    </p:spTree>
    <p:extLst>
      <p:ext uri="{BB962C8B-B14F-4D97-AF65-F5344CB8AC3E}">
        <p14:creationId xmlns:p14="http://schemas.microsoft.com/office/powerpoint/2010/main" val="57939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p>
          <a:p>
            <a:r>
              <a:rPr lang="en-US" dirty="0" smtClean="0"/>
              <a:t>Finally, the French</a:t>
            </a:r>
            <a:r>
              <a:rPr lang="en-US" baseline="0" dirty="0" smtClean="0"/>
              <a:t> students are asked to listen to a video of someone in a job interview being answering the inevitable question ‘why should I hire you?’  The French students are asked to watch as many times as they like, identify the positive personality adjectives and then write to the school from the advertisement and write out the answer to this interview question. Note she has not really produced any technically difficult teaching resources but rather has put together existing multimedia elements like video, hyperlinks, image to allow for development of listening, reading and writing skills. It could be argued that it might be better to get learners to do the final task as a spoken activity, recorded, but overall this workshop generally has a coherent progress of learning and appropriate aims for the particular learners.   </a:t>
            </a:r>
            <a:endParaRPr lang="en-US" dirty="0"/>
          </a:p>
        </p:txBody>
      </p:sp>
      <p:sp>
        <p:nvSpPr>
          <p:cNvPr id="4" name="Slide Number Placeholder 3"/>
          <p:cNvSpPr>
            <a:spLocks noGrp="1"/>
          </p:cNvSpPr>
          <p:nvPr>
            <p:ph type="sldNum" sz="quarter" idx="10"/>
          </p:nvPr>
        </p:nvSpPr>
        <p:spPr/>
        <p:txBody>
          <a:bodyPr/>
          <a:lstStyle/>
          <a:p>
            <a:fld id="{538518EC-14A9-4F08-9DB2-09CEE79DAD4D}" type="slidenum">
              <a:rPr lang="en-GB" smtClean="0"/>
              <a:t>12</a:t>
            </a:fld>
            <a:endParaRPr lang="en-GB"/>
          </a:p>
        </p:txBody>
      </p:sp>
    </p:spTree>
    <p:extLst>
      <p:ext uri="{BB962C8B-B14F-4D97-AF65-F5344CB8AC3E}">
        <p14:creationId xmlns:p14="http://schemas.microsoft.com/office/powerpoint/2010/main" val="4112360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p>
          <a:p>
            <a:r>
              <a:rPr lang="en-US" dirty="0" smtClean="0"/>
              <a:t>Some</a:t>
            </a:r>
            <a:r>
              <a:rPr lang="en-US" baseline="0" dirty="0" smtClean="0"/>
              <a:t> students based their workshop entirely around videos found on YouTube that model particular aspects of language or lend themselves to further exploration and application of the language.  This video is about the balance between teaching for the heart and teaching for the mind and the workshop required a group of more advanced French learners to prepare a written and Oral response, via Skype, to the argument put forward in the video.  </a:t>
            </a:r>
            <a:endParaRPr lang="en-US" dirty="0"/>
          </a:p>
        </p:txBody>
      </p:sp>
      <p:sp>
        <p:nvSpPr>
          <p:cNvPr id="4" name="Slide Number Placeholder 3"/>
          <p:cNvSpPr>
            <a:spLocks noGrp="1"/>
          </p:cNvSpPr>
          <p:nvPr>
            <p:ph type="sldNum" sz="quarter" idx="10"/>
          </p:nvPr>
        </p:nvSpPr>
        <p:spPr/>
        <p:txBody>
          <a:bodyPr/>
          <a:lstStyle/>
          <a:p>
            <a:fld id="{538518EC-14A9-4F08-9DB2-09CEE79DAD4D}" type="slidenum">
              <a:rPr lang="en-GB" smtClean="0"/>
              <a:t>13</a:t>
            </a:fld>
            <a:endParaRPr lang="en-GB"/>
          </a:p>
        </p:txBody>
      </p:sp>
    </p:spTree>
    <p:extLst>
      <p:ext uri="{BB962C8B-B14F-4D97-AF65-F5344CB8AC3E}">
        <p14:creationId xmlns:p14="http://schemas.microsoft.com/office/powerpoint/2010/main" val="3890409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p>
          <a:p>
            <a:r>
              <a:rPr lang="en-US" dirty="0" smtClean="0"/>
              <a:t>The</a:t>
            </a:r>
            <a:r>
              <a:rPr lang="en-US" baseline="0" dirty="0" smtClean="0"/>
              <a:t> students used a range of CMC strategies, with asynchronous(pre-prepared) and synchronous(via Skype) use of video.  </a:t>
            </a:r>
            <a:r>
              <a:rPr lang="en-US" dirty="0" smtClean="0"/>
              <a:t>This</a:t>
            </a:r>
            <a:r>
              <a:rPr lang="en-US" baseline="0" dirty="0" smtClean="0"/>
              <a:t> student made a series of videos of herself speaking containing language errors and asked the French students to identify and correct them. </a:t>
            </a:r>
          </a:p>
          <a:p>
            <a:endParaRPr lang="en-US" baseline="0" dirty="0" smtClean="0"/>
          </a:p>
          <a:p>
            <a:r>
              <a:rPr lang="en-US" baseline="0" dirty="0" smtClean="0"/>
              <a:t>So looking at the workshops overall our students are now working with authentic language learners, doing authentic tasks rather than simulated peer teaching, and using a range of technologies and communication strategies in their teaching.  So far so good. </a:t>
            </a:r>
            <a:endParaRPr lang="en-US" dirty="0"/>
          </a:p>
        </p:txBody>
      </p:sp>
      <p:sp>
        <p:nvSpPr>
          <p:cNvPr id="4" name="Slide Number Placeholder 3"/>
          <p:cNvSpPr>
            <a:spLocks noGrp="1"/>
          </p:cNvSpPr>
          <p:nvPr>
            <p:ph type="sldNum" sz="quarter" idx="10"/>
          </p:nvPr>
        </p:nvSpPr>
        <p:spPr/>
        <p:txBody>
          <a:bodyPr/>
          <a:lstStyle/>
          <a:p>
            <a:fld id="{538518EC-14A9-4F08-9DB2-09CEE79DAD4D}" type="slidenum">
              <a:rPr lang="en-GB" smtClean="0"/>
              <a:t>14</a:t>
            </a:fld>
            <a:endParaRPr lang="en-GB"/>
          </a:p>
        </p:txBody>
      </p:sp>
    </p:spTree>
    <p:extLst>
      <p:ext uri="{BB962C8B-B14F-4D97-AF65-F5344CB8AC3E}">
        <p14:creationId xmlns:p14="http://schemas.microsoft.com/office/powerpoint/2010/main" val="1489259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Beth</a:t>
            </a:r>
          </a:p>
          <a:p>
            <a:pPr marL="171450" indent="-171450">
              <a:buFont typeface="Arial"/>
              <a:buChar char="•"/>
            </a:pPr>
            <a:r>
              <a:rPr lang="en-US" sz="1200" dirty="0" smtClean="0"/>
              <a:t>Challenging the theoretical separation between knowing and doing</a:t>
            </a:r>
          </a:p>
          <a:p>
            <a:pPr marL="171450" indent="-171450">
              <a:buFont typeface="Arial"/>
              <a:buChar char="•"/>
            </a:pPr>
            <a:r>
              <a:rPr lang="en-US" sz="1200" dirty="0" smtClean="0"/>
              <a:t>Knowledge fundamentally ‘situated’ within the activity, context and culture in which it is developed</a:t>
            </a:r>
          </a:p>
          <a:p>
            <a:pPr marL="171450" indent="-171450">
              <a:buFont typeface="Arial"/>
              <a:buChar char="•"/>
            </a:pPr>
            <a:r>
              <a:rPr lang="en-US" sz="1200" dirty="0" smtClean="0"/>
              <a:t>Teaching and learning methods chosen accordingly</a:t>
            </a:r>
          </a:p>
          <a:p>
            <a:pPr marL="171450" indent="-171450">
              <a:buFont typeface="Arial"/>
              <a:buChar char="•"/>
            </a:pPr>
            <a:r>
              <a:rPr lang="en-US" sz="1200" dirty="0" smtClean="0"/>
              <a:t>Teaching through ‘cognitive apprenticeship’</a:t>
            </a:r>
          </a:p>
          <a:p>
            <a:endParaRPr lang="en-GB" baseline="0" dirty="0" smtClean="0"/>
          </a:p>
        </p:txBody>
      </p:sp>
      <p:sp>
        <p:nvSpPr>
          <p:cNvPr id="4" name="Slide Number Placeholder 3"/>
          <p:cNvSpPr>
            <a:spLocks noGrp="1"/>
          </p:cNvSpPr>
          <p:nvPr>
            <p:ph type="sldNum" sz="quarter" idx="10"/>
          </p:nvPr>
        </p:nvSpPr>
        <p:spPr/>
        <p:txBody>
          <a:bodyPr/>
          <a:lstStyle/>
          <a:p>
            <a:fld id="{538518EC-14A9-4F08-9DB2-09CEE79DAD4D}" type="slidenum">
              <a:rPr lang="en-GB" smtClean="0"/>
              <a:t>15</a:t>
            </a:fld>
            <a:endParaRPr lang="en-GB"/>
          </a:p>
        </p:txBody>
      </p:sp>
    </p:spTree>
    <p:extLst>
      <p:ext uri="{BB962C8B-B14F-4D97-AF65-F5344CB8AC3E}">
        <p14:creationId xmlns:p14="http://schemas.microsoft.com/office/powerpoint/2010/main" val="3875650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Paul</a:t>
            </a:r>
          </a:p>
          <a:p>
            <a:r>
              <a:rPr lang="en-GB" dirty="0" smtClean="0"/>
              <a:t>Feedback via</a:t>
            </a:r>
            <a:r>
              <a:rPr lang="en-GB" baseline="0" dirty="0" smtClean="0"/>
              <a:t> this questionnaire</a:t>
            </a:r>
            <a:r>
              <a:rPr lang="en-GB" dirty="0" smtClean="0"/>
              <a:t> was obtained from the</a:t>
            </a:r>
            <a:r>
              <a:rPr lang="en-GB" baseline="0" dirty="0" smtClean="0"/>
              <a:t> French learners at the end of the workshops and fed into the Kingston written part of the assignment which was a reflective evaluation of the learning that took place. </a:t>
            </a:r>
            <a:endParaRPr lang="en-GB" dirty="0"/>
          </a:p>
        </p:txBody>
      </p:sp>
      <p:sp>
        <p:nvSpPr>
          <p:cNvPr id="4" name="Slide Number Placeholder 3"/>
          <p:cNvSpPr>
            <a:spLocks noGrp="1"/>
          </p:cNvSpPr>
          <p:nvPr>
            <p:ph type="sldNum" sz="quarter" idx="10"/>
          </p:nvPr>
        </p:nvSpPr>
        <p:spPr/>
        <p:txBody>
          <a:bodyPr/>
          <a:lstStyle/>
          <a:p>
            <a:fld id="{538518EC-14A9-4F08-9DB2-09CEE79DAD4D}" type="slidenum">
              <a:rPr lang="en-GB" smtClean="0"/>
              <a:t>16</a:t>
            </a:fld>
            <a:endParaRPr lang="en-GB"/>
          </a:p>
        </p:txBody>
      </p:sp>
    </p:spTree>
    <p:extLst>
      <p:ext uri="{BB962C8B-B14F-4D97-AF65-F5344CB8AC3E}">
        <p14:creationId xmlns:p14="http://schemas.microsoft.com/office/powerpoint/2010/main" val="3640002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Paul</a:t>
            </a:r>
          </a:p>
          <a:p>
            <a:r>
              <a:rPr lang="en-GB" dirty="0" smtClean="0"/>
              <a:t>The Kingston student had to change their teaching strategies. So there was a shift in their schemata for</a:t>
            </a:r>
            <a:r>
              <a:rPr lang="en-GB" baseline="0" dirty="0" smtClean="0"/>
              <a:t> </a:t>
            </a:r>
            <a:r>
              <a:rPr lang="en-GB" dirty="0" smtClean="0"/>
              <a:t>face to face teaching</a:t>
            </a:r>
            <a:r>
              <a:rPr lang="en-GB" baseline="0" dirty="0" smtClean="0"/>
              <a:t> to online facilitating. What they had done in the past might not be appropriate for what they had to do online. As they highlighted, it made some of them more critical and analytical in their planning.</a:t>
            </a:r>
            <a:endParaRPr lang="en-GB" dirty="0"/>
          </a:p>
        </p:txBody>
      </p:sp>
      <p:sp>
        <p:nvSpPr>
          <p:cNvPr id="4" name="Slide Number Placeholder 3"/>
          <p:cNvSpPr>
            <a:spLocks noGrp="1"/>
          </p:cNvSpPr>
          <p:nvPr>
            <p:ph type="sldNum" sz="quarter" idx="10"/>
          </p:nvPr>
        </p:nvSpPr>
        <p:spPr/>
        <p:txBody>
          <a:bodyPr/>
          <a:lstStyle/>
          <a:p>
            <a:fld id="{538518EC-14A9-4F08-9DB2-09CEE79DAD4D}" type="slidenum">
              <a:rPr lang="en-GB" smtClean="0"/>
              <a:t>17</a:t>
            </a:fld>
            <a:endParaRPr lang="en-GB"/>
          </a:p>
        </p:txBody>
      </p:sp>
    </p:spTree>
    <p:extLst>
      <p:ext uri="{BB962C8B-B14F-4D97-AF65-F5344CB8AC3E}">
        <p14:creationId xmlns:p14="http://schemas.microsoft.com/office/powerpoint/2010/main" val="2463395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Paul</a:t>
            </a:r>
          </a:p>
          <a:p>
            <a:r>
              <a:rPr lang="en-GB" dirty="0" smtClean="0"/>
              <a:t>Student engagement was a problem because some of the Lyon students (i.e. the ones already in work/preparing for internships) had busy schedules and were perhaps coerced into doing this online course. Our students thought that trying to find out their needs and wants would mitigate against this. Whereas in the feedback</a:t>
            </a:r>
            <a:r>
              <a:rPr lang="en-GB" baseline="0" dirty="0" smtClean="0"/>
              <a:t> from France more two-way contact was wanted e.g. our students give more information about themselves to give the Lyon students a sense of who is at the other end. Some Kingston students put the onus on us as to how to keep the Lyon students engaged and motivated to do the tasks. </a:t>
            </a:r>
            <a:endParaRPr lang="en-GB" dirty="0"/>
          </a:p>
        </p:txBody>
      </p:sp>
      <p:sp>
        <p:nvSpPr>
          <p:cNvPr id="4" name="Slide Number Placeholder 3"/>
          <p:cNvSpPr>
            <a:spLocks noGrp="1"/>
          </p:cNvSpPr>
          <p:nvPr>
            <p:ph type="sldNum" sz="quarter" idx="10"/>
          </p:nvPr>
        </p:nvSpPr>
        <p:spPr/>
        <p:txBody>
          <a:bodyPr/>
          <a:lstStyle/>
          <a:p>
            <a:fld id="{538518EC-14A9-4F08-9DB2-09CEE79DAD4D}" type="slidenum">
              <a:rPr lang="en-GB" smtClean="0"/>
              <a:t>18</a:t>
            </a:fld>
            <a:endParaRPr lang="en-GB"/>
          </a:p>
        </p:txBody>
      </p:sp>
    </p:spTree>
    <p:extLst>
      <p:ext uri="{BB962C8B-B14F-4D97-AF65-F5344CB8AC3E}">
        <p14:creationId xmlns:p14="http://schemas.microsoft.com/office/powerpoint/2010/main" val="2672447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Paul</a:t>
            </a:r>
          </a:p>
          <a:p>
            <a:r>
              <a:rPr lang="en-GB" dirty="0" smtClean="0"/>
              <a:t>This</a:t>
            </a:r>
            <a:r>
              <a:rPr lang="en-GB" baseline="0" dirty="0" smtClean="0"/>
              <a:t> complexity gave rise to some peer-supported learning outside of class. Some of the Kingston students were not comfortable with problem solving for themselves. Students asked us for help and tips which we gave. However we also gave different answers to their questions to which our students wanted the ‘right’ answer. </a:t>
            </a:r>
            <a:endParaRPr lang="en-GB" dirty="0"/>
          </a:p>
        </p:txBody>
      </p:sp>
      <p:sp>
        <p:nvSpPr>
          <p:cNvPr id="4" name="Slide Number Placeholder 3"/>
          <p:cNvSpPr>
            <a:spLocks noGrp="1"/>
          </p:cNvSpPr>
          <p:nvPr>
            <p:ph type="sldNum" sz="quarter" idx="10"/>
          </p:nvPr>
        </p:nvSpPr>
        <p:spPr/>
        <p:txBody>
          <a:bodyPr/>
          <a:lstStyle/>
          <a:p>
            <a:fld id="{538518EC-14A9-4F08-9DB2-09CEE79DAD4D}" type="slidenum">
              <a:rPr lang="en-GB" smtClean="0"/>
              <a:t>19</a:t>
            </a:fld>
            <a:endParaRPr lang="en-GB"/>
          </a:p>
        </p:txBody>
      </p:sp>
    </p:spTree>
    <p:extLst>
      <p:ext uri="{BB962C8B-B14F-4D97-AF65-F5344CB8AC3E}">
        <p14:creationId xmlns:p14="http://schemas.microsoft.com/office/powerpoint/2010/main" val="153529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Valerie</a:t>
            </a:r>
            <a:endParaRPr lang="en-US" dirty="0"/>
          </a:p>
        </p:txBody>
      </p:sp>
      <p:sp>
        <p:nvSpPr>
          <p:cNvPr id="4" name="Slide Number Placeholder 3"/>
          <p:cNvSpPr>
            <a:spLocks noGrp="1"/>
          </p:cNvSpPr>
          <p:nvPr>
            <p:ph type="sldNum" sz="quarter" idx="10"/>
          </p:nvPr>
        </p:nvSpPr>
        <p:spPr/>
        <p:txBody>
          <a:bodyPr/>
          <a:lstStyle/>
          <a:p>
            <a:fld id="{538518EC-14A9-4F08-9DB2-09CEE79DAD4D}" type="slidenum">
              <a:rPr lang="en-GB" smtClean="0"/>
              <a:t>2</a:t>
            </a:fld>
            <a:endParaRPr lang="en-GB"/>
          </a:p>
        </p:txBody>
      </p:sp>
    </p:spTree>
    <p:extLst>
      <p:ext uri="{BB962C8B-B14F-4D97-AF65-F5344CB8AC3E}">
        <p14:creationId xmlns:p14="http://schemas.microsoft.com/office/powerpoint/2010/main" val="2337214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Paul</a:t>
            </a:r>
          </a:p>
          <a:p>
            <a:r>
              <a:rPr lang="en-GB" sz="1200" kern="1200" dirty="0" smtClean="0">
                <a:solidFill>
                  <a:schemeClr val="tx1"/>
                </a:solidFill>
                <a:effectLst/>
                <a:latin typeface="+mn-lt"/>
                <a:ea typeface="+mn-ea"/>
                <a:cs typeface="+mn-cs"/>
              </a:rPr>
              <a:t>Encouraging not only the Lyon students but also the Kingston students to present themselves is an important step to add. It would not only encourage more engagement but also contribute to forming a bond between the Kingston and Lyon students. Improving the way Kingston and Lyon students are engaged is essential. Otherwise although many French students were very enthusiastic about their English tutors, some of them had the feeling that they were not well assessed.</a:t>
            </a:r>
            <a:endParaRPr lang="en-GB" dirty="0"/>
          </a:p>
        </p:txBody>
      </p:sp>
      <p:sp>
        <p:nvSpPr>
          <p:cNvPr id="4" name="Slide Number Placeholder 3"/>
          <p:cNvSpPr>
            <a:spLocks noGrp="1"/>
          </p:cNvSpPr>
          <p:nvPr>
            <p:ph type="sldNum" sz="quarter" idx="10"/>
          </p:nvPr>
        </p:nvSpPr>
        <p:spPr/>
        <p:txBody>
          <a:bodyPr/>
          <a:lstStyle/>
          <a:p>
            <a:fld id="{538518EC-14A9-4F08-9DB2-09CEE79DAD4D}" type="slidenum">
              <a:rPr lang="en-GB" smtClean="0"/>
              <a:t>20</a:t>
            </a:fld>
            <a:endParaRPr lang="en-GB"/>
          </a:p>
        </p:txBody>
      </p:sp>
    </p:spTree>
    <p:extLst>
      <p:ext uri="{BB962C8B-B14F-4D97-AF65-F5344CB8AC3E}">
        <p14:creationId xmlns:p14="http://schemas.microsoft.com/office/powerpoint/2010/main" val="1889510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Paul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Tomlinson (2013: 482) argues that in order to cater</a:t>
            </a:r>
            <a:r>
              <a:rPr lang="en-GB" baseline="0" dirty="0" smtClean="0"/>
              <a:t> for the wants and needs of their particular learners, teachers need to be able to select, adapt and supplement materials, and to do this effectively they need to be helped to develop the awareness and skills required for successful materials development. In the process of developing awareness and skills, teachers can also develop the ability to theorize their practice. This student has now obtain a job with CUP working with material writers. Anecdote of weather materials.</a:t>
            </a:r>
            <a:endParaRPr lang="en-GB" dirty="0" smtClean="0"/>
          </a:p>
          <a:p>
            <a:endParaRPr lang="en-GB" dirty="0"/>
          </a:p>
        </p:txBody>
      </p:sp>
      <p:sp>
        <p:nvSpPr>
          <p:cNvPr id="4" name="Slide Number Placeholder 3"/>
          <p:cNvSpPr>
            <a:spLocks noGrp="1"/>
          </p:cNvSpPr>
          <p:nvPr>
            <p:ph type="sldNum" sz="quarter" idx="10"/>
          </p:nvPr>
        </p:nvSpPr>
        <p:spPr/>
        <p:txBody>
          <a:bodyPr/>
          <a:lstStyle/>
          <a:p>
            <a:fld id="{538518EC-14A9-4F08-9DB2-09CEE79DAD4D}" type="slidenum">
              <a:rPr lang="en-GB" smtClean="0"/>
              <a:t>21</a:t>
            </a:fld>
            <a:endParaRPr lang="en-GB"/>
          </a:p>
        </p:txBody>
      </p:sp>
    </p:spTree>
    <p:extLst>
      <p:ext uri="{BB962C8B-B14F-4D97-AF65-F5344CB8AC3E}">
        <p14:creationId xmlns:p14="http://schemas.microsoft.com/office/powerpoint/2010/main" val="315410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r>
              <a:rPr lang="en-US" dirty="0" smtClean="0"/>
              <a:t>It was also</a:t>
            </a:r>
            <a:r>
              <a:rPr lang="en-US" baseline="0" dirty="0" smtClean="0"/>
              <a:t> </a:t>
            </a:r>
            <a:r>
              <a:rPr lang="en-US" dirty="0" smtClean="0"/>
              <a:t>clear from much of the feedback from the Kingston and the French</a:t>
            </a:r>
            <a:r>
              <a:rPr lang="en-US" baseline="0" dirty="0" smtClean="0"/>
              <a:t> students</a:t>
            </a:r>
            <a:r>
              <a:rPr lang="en-US" dirty="0" smtClean="0"/>
              <a:t> that expectations regarding</a:t>
            </a:r>
            <a:r>
              <a:rPr lang="en-US" baseline="0" dirty="0" smtClean="0"/>
              <a:t> the role of each group of participants were needed to be made clear from the outset.  </a:t>
            </a:r>
            <a:endParaRPr lang="en-US" dirty="0"/>
          </a:p>
        </p:txBody>
      </p:sp>
      <p:sp>
        <p:nvSpPr>
          <p:cNvPr id="4" name="Slide Number Placeholder 3"/>
          <p:cNvSpPr>
            <a:spLocks noGrp="1"/>
          </p:cNvSpPr>
          <p:nvPr>
            <p:ph type="sldNum" sz="quarter" idx="10"/>
          </p:nvPr>
        </p:nvSpPr>
        <p:spPr/>
        <p:txBody>
          <a:bodyPr/>
          <a:lstStyle/>
          <a:p>
            <a:fld id="{538518EC-14A9-4F08-9DB2-09CEE79DAD4D}" type="slidenum">
              <a:rPr lang="en-GB" smtClean="0"/>
              <a:t>22</a:t>
            </a:fld>
            <a:endParaRPr lang="en-GB"/>
          </a:p>
        </p:txBody>
      </p:sp>
    </p:spTree>
    <p:extLst>
      <p:ext uri="{BB962C8B-B14F-4D97-AF65-F5344CB8AC3E}">
        <p14:creationId xmlns:p14="http://schemas.microsoft.com/office/powerpoint/2010/main" val="4290781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Paul</a:t>
            </a:r>
          </a:p>
          <a:p>
            <a:r>
              <a:rPr lang="en-GB" dirty="0" smtClean="0"/>
              <a:t>Stronger Kingston students tended</a:t>
            </a:r>
            <a:r>
              <a:rPr lang="en-GB" baseline="0" dirty="0" smtClean="0"/>
              <a:t> to get more positive feedback.</a:t>
            </a:r>
            <a:endParaRPr lang="en-GB" dirty="0"/>
          </a:p>
        </p:txBody>
      </p:sp>
      <p:sp>
        <p:nvSpPr>
          <p:cNvPr id="4" name="Slide Number Placeholder 3"/>
          <p:cNvSpPr>
            <a:spLocks noGrp="1"/>
          </p:cNvSpPr>
          <p:nvPr>
            <p:ph type="sldNum" sz="quarter" idx="10"/>
          </p:nvPr>
        </p:nvSpPr>
        <p:spPr/>
        <p:txBody>
          <a:bodyPr/>
          <a:lstStyle/>
          <a:p>
            <a:fld id="{538518EC-14A9-4F08-9DB2-09CEE79DAD4D}" type="slidenum">
              <a:rPr lang="en-GB" smtClean="0"/>
              <a:t>23</a:t>
            </a:fld>
            <a:endParaRPr lang="en-GB"/>
          </a:p>
        </p:txBody>
      </p:sp>
    </p:spTree>
    <p:extLst>
      <p:ext uri="{BB962C8B-B14F-4D97-AF65-F5344CB8AC3E}">
        <p14:creationId xmlns:p14="http://schemas.microsoft.com/office/powerpoint/2010/main" val="521678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Paul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Interestingly the weaker Kingston</a:t>
            </a:r>
            <a:r>
              <a:rPr lang="en-GB" baseline="0" dirty="0" smtClean="0"/>
              <a:t> students had worse feedback. Weaker in the sense of lack of engagement with the course.</a:t>
            </a:r>
            <a:endParaRPr lang="en-GB" dirty="0" smtClean="0"/>
          </a:p>
          <a:p>
            <a:endParaRPr lang="en-GB" dirty="0"/>
          </a:p>
        </p:txBody>
      </p:sp>
      <p:sp>
        <p:nvSpPr>
          <p:cNvPr id="4" name="Slide Number Placeholder 3"/>
          <p:cNvSpPr>
            <a:spLocks noGrp="1"/>
          </p:cNvSpPr>
          <p:nvPr>
            <p:ph type="sldNum" sz="quarter" idx="10"/>
          </p:nvPr>
        </p:nvSpPr>
        <p:spPr/>
        <p:txBody>
          <a:bodyPr/>
          <a:lstStyle/>
          <a:p>
            <a:fld id="{538518EC-14A9-4F08-9DB2-09CEE79DAD4D}" type="slidenum">
              <a:rPr lang="en-GB" smtClean="0"/>
              <a:t>24</a:t>
            </a:fld>
            <a:endParaRPr lang="en-GB"/>
          </a:p>
        </p:txBody>
      </p:sp>
    </p:spTree>
    <p:extLst>
      <p:ext uri="{BB962C8B-B14F-4D97-AF65-F5344CB8AC3E}">
        <p14:creationId xmlns:p14="http://schemas.microsoft.com/office/powerpoint/2010/main" val="4124289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p>
          <a:p>
            <a:r>
              <a:rPr lang="en-US" dirty="0" smtClean="0"/>
              <a:t>We noticed that certain students were able</a:t>
            </a:r>
            <a:r>
              <a:rPr lang="en-US" baseline="0" dirty="0" smtClean="0"/>
              <a:t> to act largely independently</a:t>
            </a:r>
            <a:r>
              <a:rPr lang="en-US" dirty="0" smtClean="0"/>
              <a:t> in their teaching of the workshops</a:t>
            </a:r>
            <a:r>
              <a:rPr lang="en-US" baseline="0" dirty="0" smtClean="0"/>
              <a:t> while others were very dependent on us throughout the facilitation process.  Those who struggled as facilitators in the workshop tended to be the ones who were least autonomous in their own learning, thus perhaps becoming autonomous teachers.  Feedback from the more autonomous ones reflected on what they could have done differently in the workshop to improve the communication and learning whereas the less autonomous tended to highlight limitations of the technology or the failings of the French learners rather than their own practice, feeling powerless to affect change in this teaching environment.  This link between autonomy as learners and independence as teachers needs further unpicking and in the future we want to focus on ways of increasing this.  Also related to resilience.   </a:t>
            </a:r>
          </a:p>
          <a:p>
            <a:r>
              <a:rPr lang="en-US" baseline="0" dirty="0" smtClean="0"/>
              <a:t>This is of </a:t>
            </a:r>
            <a:r>
              <a:rPr lang="en-US" baseline="0" dirty="0" err="1" smtClean="0"/>
              <a:t>coures</a:t>
            </a:r>
            <a:r>
              <a:rPr lang="en-US" baseline="0" dirty="0" smtClean="0"/>
              <a:t> is a complex thing we have asked them to do in this module and requires skill in teaching as well as a certain level of technical ability. This was somewhat risky and could have gone very wrong because we had no leverage on the French students little power to make the communication work.  The only leverage we could possibly have is some sort of grade or mark given to the French students involved.  </a:t>
            </a:r>
            <a:endParaRPr lang="en-US" dirty="0"/>
          </a:p>
        </p:txBody>
      </p:sp>
      <p:sp>
        <p:nvSpPr>
          <p:cNvPr id="4" name="Slide Number Placeholder 3"/>
          <p:cNvSpPr>
            <a:spLocks noGrp="1"/>
          </p:cNvSpPr>
          <p:nvPr>
            <p:ph type="sldNum" sz="quarter" idx="10"/>
          </p:nvPr>
        </p:nvSpPr>
        <p:spPr/>
        <p:txBody>
          <a:bodyPr/>
          <a:lstStyle/>
          <a:p>
            <a:fld id="{538518EC-14A9-4F08-9DB2-09CEE79DAD4D}" type="slidenum">
              <a:rPr lang="en-GB" smtClean="0"/>
              <a:t>25</a:t>
            </a:fld>
            <a:endParaRPr lang="en-GB"/>
          </a:p>
        </p:txBody>
      </p:sp>
    </p:spTree>
    <p:extLst>
      <p:ext uri="{BB962C8B-B14F-4D97-AF65-F5344CB8AC3E}">
        <p14:creationId xmlns:p14="http://schemas.microsoft.com/office/powerpoint/2010/main" val="3033838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Paul</a:t>
            </a:r>
          </a:p>
          <a:p>
            <a:r>
              <a:rPr lang="en-GB" dirty="0" smtClean="0"/>
              <a:t>They thought it was beyond</a:t>
            </a:r>
            <a:r>
              <a:rPr lang="en-GB" baseline="0" dirty="0" smtClean="0"/>
              <a:t> their remit to explain and justify their tasks. </a:t>
            </a:r>
          </a:p>
          <a:p>
            <a:r>
              <a:rPr lang="en-GB" dirty="0" smtClean="0"/>
              <a:t>Kingston students</a:t>
            </a:r>
            <a:r>
              <a:rPr lang="en-GB" baseline="0" dirty="0" smtClean="0"/>
              <a:t> were out of their comfort zone. Some helped each other outside the classes. </a:t>
            </a:r>
          </a:p>
          <a:p>
            <a:r>
              <a:rPr lang="en-GB" baseline="0" dirty="0" smtClean="0"/>
              <a:t>We had no leverage on the Lyon students to participate which some of our students found hard to accept. Some of our students could not manage/engage their students.</a:t>
            </a:r>
            <a:endParaRPr lang="en-GB" dirty="0"/>
          </a:p>
        </p:txBody>
      </p:sp>
      <p:sp>
        <p:nvSpPr>
          <p:cNvPr id="4" name="Slide Number Placeholder 3"/>
          <p:cNvSpPr>
            <a:spLocks noGrp="1"/>
          </p:cNvSpPr>
          <p:nvPr>
            <p:ph type="sldNum" sz="quarter" idx="10"/>
          </p:nvPr>
        </p:nvSpPr>
        <p:spPr/>
        <p:txBody>
          <a:bodyPr/>
          <a:lstStyle/>
          <a:p>
            <a:fld id="{538518EC-14A9-4F08-9DB2-09CEE79DAD4D}" type="slidenum">
              <a:rPr lang="en-GB" smtClean="0"/>
              <a:t>26</a:t>
            </a:fld>
            <a:endParaRPr lang="en-GB"/>
          </a:p>
        </p:txBody>
      </p:sp>
    </p:spTree>
    <p:extLst>
      <p:ext uri="{BB962C8B-B14F-4D97-AF65-F5344CB8AC3E}">
        <p14:creationId xmlns:p14="http://schemas.microsoft.com/office/powerpoint/2010/main" val="1014467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p:txBody>
          <a:bodyPr/>
          <a:lstStyle/>
          <a:p>
            <a:fld id="{538518EC-14A9-4F08-9DB2-09CEE79DAD4D}" type="slidenum">
              <a:rPr lang="en-GB" smtClean="0"/>
              <a:t>27</a:t>
            </a:fld>
            <a:endParaRPr lang="en-GB"/>
          </a:p>
        </p:txBody>
      </p:sp>
    </p:spTree>
    <p:extLst>
      <p:ext uri="{BB962C8B-B14F-4D97-AF65-F5344CB8AC3E}">
        <p14:creationId xmlns:p14="http://schemas.microsoft.com/office/powerpoint/2010/main" val="253182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endParaRPr lang="en-US" baseline="0" dirty="0" smtClean="0"/>
          </a:p>
          <a:p>
            <a:r>
              <a:rPr lang="en-US" baseline="0" dirty="0" smtClean="0"/>
              <a:t>Describe MA ELT </a:t>
            </a:r>
            <a:r>
              <a:rPr lang="en-US" baseline="0" dirty="0" err="1" smtClean="0"/>
              <a:t>programme</a:t>
            </a:r>
            <a:r>
              <a:rPr lang="en-US" baseline="0" dirty="0" smtClean="0"/>
              <a:t>.  Students recruited from around the world, both EU and non-EU and some UK home students each year.  This is not a teaching qualification </a:t>
            </a:r>
            <a:r>
              <a:rPr lang="en-US" baseline="0" dirty="0" err="1" smtClean="0"/>
              <a:t>bu</a:t>
            </a:r>
            <a:r>
              <a:rPr lang="en-US" baseline="0" dirty="0" smtClean="0"/>
              <a:t> the </a:t>
            </a:r>
            <a:r>
              <a:rPr lang="en-US" baseline="0" dirty="0" err="1" smtClean="0"/>
              <a:t>programme</a:t>
            </a:r>
            <a:r>
              <a:rPr lang="en-US" baseline="0" dirty="0" smtClean="0"/>
              <a:t> requires student to consider a variety of pedagogies and practical teaching strategies and their underpinning theory, including practical teaching situations. </a:t>
            </a:r>
            <a:endParaRPr lang="en-US" dirty="0"/>
          </a:p>
        </p:txBody>
      </p:sp>
      <p:sp>
        <p:nvSpPr>
          <p:cNvPr id="4" name="Slide Number Placeholder 3"/>
          <p:cNvSpPr>
            <a:spLocks noGrp="1"/>
          </p:cNvSpPr>
          <p:nvPr>
            <p:ph type="sldNum" sz="quarter" idx="10"/>
          </p:nvPr>
        </p:nvSpPr>
        <p:spPr/>
        <p:txBody>
          <a:bodyPr/>
          <a:lstStyle/>
          <a:p>
            <a:fld id="{538518EC-14A9-4F08-9DB2-09CEE79DAD4D}" type="slidenum">
              <a:rPr lang="en-GB" smtClean="0"/>
              <a:t>3</a:t>
            </a:fld>
            <a:endParaRPr lang="en-GB"/>
          </a:p>
        </p:txBody>
      </p:sp>
    </p:spTree>
    <p:extLst>
      <p:ext uri="{BB962C8B-B14F-4D97-AF65-F5344CB8AC3E}">
        <p14:creationId xmlns:p14="http://schemas.microsoft.com/office/powerpoint/2010/main" val="406373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Paul</a:t>
            </a:r>
          </a:p>
          <a:p>
            <a:r>
              <a:rPr lang="en-GB" b="1" dirty="0" smtClean="0"/>
              <a:t>Kingston</a:t>
            </a:r>
            <a:r>
              <a:rPr lang="en-GB" b="1" baseline="0" dirty="0" smtClean="0"/>
              <a:t> students</a:t>
            </a:r>
            <a:r>
              <a:rPr lang="en-GB" baseline="0" dirty="0" smtClean="0"/>
              <a:t>:</a:t>
            </a:r>
            <a:r>
              <a:rPr lang="en-GB" dirty="0" smtClean="0"/>
              <a:t> </a:t>
            </a:r>
          </a:p>
          <a:p>
            <a:pPr marL="171450" indent="-171450">
              <a:buFont typeface="Arial" panose="020B0604020202020204" pitchFamily="34" charset="0"/>
              <a:buChar char="•"/>
            </a:pPr>
            <a:r>
              <a:rPr lang="en-GB" dirty="0" smtClean="0"/>
              <a:t>All studying for a Masters in English Language Teaching;</a:t>
            </a:r>
          </a:p>
          <a:p>
            <a:pPr marL="171450" indent="-171450">
              <a:buFont typeface="Arial" panose="020B0604020202020204" pitchFamily="34" charset="0"/>
              <a:buChar char="•"/>
            </a:pPr>
            <a:r>
              <a:rPr lang="en-GB" dirty="0" smtClean="0"/>
              <a:t>Half of the students were L1 English;</a:t>
            </a:r>
          </a:p>
          <a:p>
            <a:pPr marL="171450" indent="-171450">
              <a:buFont typeface="Arial" panose="020B0604020202020204" pitchFamily="34" charset="0"/>
              <a:buChar char="•"/>
            </a:pPr>
            <a:r>
              <a:rPr lang="en-GB" dirty="0" smtClean="0"/>
              <a:t>Some had teaching experience whilst others did not;</a:t>
            </a:r>
          </a:p>
          <a:p>
            <a:r>
              <a:rPr lang="en-GB" b="1" dirty="0" smtClean="0"/>
              <a:t> French students</a:t>
            </a:r>
            <a:r>
              <a:rPr lang="en-GB" dirty="0" smtClean="0"/>
              <a:t>:</a:t>
            </a:r>
          </a:p>
          <a:p>
            <a:pPr marL="171450" indent="-171450">
              <a:buFont typeface="Arial" panose="020B0604020202020204" pitchFamily="34" charset="0"/>
              <a:buChar char="•"/>
            </a:pPr>
            <a:r>
              <a:rPr lang="en-GB" dirty="0" smtClean="0"/>
              <a:t>L1 mostly French; most </a:t>
            </a:r>
            <a:r>
              <a:rPr lang="en-GB" dirty="0"/>
              <a:t>lack confidence in English language ability</a:t>
            </a:r>
            <a:r>
              <a:rPr lang="en-GB" dirty="0" smtClean="0"/>
              <a:t>;</a:t>
            </a:r>
          </a:p>
          <a:p>
            <a:pPr marL="171450" indent="-171450">
              <a:buFont typeface="Arial" panose="020B0604020202020204" pitchFamily="34" charset="0"/>
              <a:buChar char="•"/>
            </a:pPr>
            <a:r>
              <a:rPr lang="en-GB" dirty="0" smtClean="0"/>
              <a:t>All studying at </a:t>
            </a:r>
            <a:r>
              <a:rPr lang="fr-FR" dirty="0" smtClean="0"/>
              <a:t>Université</a:t>
            </a:r>
            <a:r>
              <a:rPr lang="en-GB" dirty="0" smtClean="0"/>
              <a:t> </a:t>
            </a:r>
            <a:r>
              <a:rPr lang="fr-FR" dirty="0" smtClean="0"/>
              <a:t>Lumière</a:t>
            </a:r>
            <a:r>
              <a:rPr lang="en-GB" dirty="0" smtClean="0"/>
              <a:t> Lyon 2 for a Masters (2 years) in primary teaching,</a:t>
            </a:r>
            <a:r>
              <a:rPr lang="en-GB" baseline="0" dirty="0" smtClean="0"/>
              <a:t> education and training</a:t>
            </a:r>
            <a:r>
              <a:rPr lang="en-GB" dirty="0" smtClean="0"/>
              <a:t>;</a:t>
            </a:r>
          </a:p>
          <a:p>
            <a:pPr marL="171450" indent="-171450">
              <a:buFont typeface="Arial" panose="020B0604020202020204" pitchFamily="34" charset="0"/>
              <a:buChar char="•"/>
            </a:pPr>
            <a:r>
              <a:rPr lang="en-GB" dirty="0" smtClean="0"/>
              <a:t>Preparing for a competition in the first year to get into the state school sector: internship, preparation for the national exam (subjects include:</a:t>
            </a:r>
            <a:r>
              <a:rPr lang="en-GB" baseline="0" dirty="0" smtClean="0"/>
              <a:t> psychology, philosophy, sociology of education, curricula), plus research seminars and 60 page dissertation,</a:t>
            </a:r>
            <a:r>
              <a:rPr lang="en-GB" dirty="0" smtClean="0"/>
              <a:t> therefore</a:t>
            </a:r>
            <a:r>
              <a:rPr lang="en-GB" baseline="0" dirty="0" smtClean="0"/>
              <a:t> </a:t>
            </a:r>
            <a:r>
              <a:rPr lang="en-GB" dirty="0" smtClean="0"/>
              <a:t>under pressure;</a:t>
            </a:r>
          </a:p>
          <a:p>
            <a:pPr marL="171450" indent="-171450">
              <a:buFont typeface="Arial" panose="020B0604020202020204" pitchFamily="34" charset="0"/>
              <a:buChar char="•"/>
            </a:pPr>
            <a:r>
              <a:rPr lang="en-GB" dirty="0" smtClean="0"/>
              <a:t>Most are pre-occupied with the state exam.</a:t>
            </a:r>
          </a:p>
          <a:p>
            <a:pPr marL="171450" indent="-171450">
              <a:buFont typeface="Arial" panose="020B0604020202020204" pitchFamily="34" charset="0"/>
              <a:buChar char="•"/>
            </a:pPr>
            <a:r>
              <a:rPr lang="en-GB" dirty="0" smtClean="0"/>
              <a:t>The master’s programme includes</a:t>
            </a:r>
            <a:r>
              <a:rPr lang="en-GB" baseline="0" dirty="0" smtClean="0"/>
              <a:t> a compulsory course in English: 21 hour intensive, weekly 2hrs, online with Kingston plus 10hr intensive</a:t>
            </a:r>
            <a:endParaRPr lang="en-GB" dirty="0" smtClean="0"/>
          </a:p>
          <a:p>
            <a:pPr marL="171450" indent="-171450">
              <a:buFont typeface="Arial" panose="020B0604020202020204" pitchFamily="34" charset="0"/>
              <a:buChar char="•"/>
            </a:pPr>
            <a:r>
              <a:rPr lang="en-GB" dirty="0" smtClean="0"/>
              <a:t>All second year Masters students were</a:t>
            </a:r>
            <a:r>
              <a:rPr lang="en-GB" baseline="0" dirty="0" smtClean="0"/>
              <a:t> encouraged to do</a:t>
            </a:r>
            <a:r>
              <a:rPr lang="en-GB" dirty="0" smtClean="0"/>
              <a:t> the online English course with Kingston; </a:t>
            </a:r>
          </a:p>
          <a:p>
            <a:pPr marL="171450" indent="-171450">
              <a:buFont typeface="Arial" panose="020B0604020202020204" pitchFamily="34" charset="0"/>
              <a:buChar char="•"/>
            </a:pPr>
            <a:r>
              <a:rPr lang="en-GB" dirty="0" smtClean="0"/>
              <a:t>Some first year Masters were</a:t>
            </a:r>
            <a:r>
              <a:rPr lang="en-GB" baseline="0" dirty="0" smtClean="0"/>
              <a:t> coerced to choose the</a:t>
            </a:r>
            <a:r>
              <a:rPr lang="en-GB" dirty="0" smtClean="0"/>
              <a:t> online option; it would be assessed, taken into account as part of their course, improve their English.</a:t>
            </a:r>
          </a:p>
          <a:p>
            <a:pPr marL="171450" indent="-171450">
              <a:buFont typeface="Arial" panose="020B0604020202020204" pitchFamily="34" charset="0"/>
              <a:buChar char="•"/>
            </a:pPr>
            <a:r>
              <a:rPr lang="en-GB" dirty="0" smtClean="0"/>
              <a:t>M1 student </a:t>
            </a:r>
            <a:r>
              <a:rPr lang="en-GB" dirty="0"/>
              <a:t>already working in primary/secondary </a:t>
            </a:r>
            <a:r>
              <a:rPr lang="en-GB" dirty="0" smtClean="0"/>
              <a:t>was </a:t>
            </a:r>
            <a:r>
              <a:rPr lang="en-GB" dirty="0"/>
              <a:t>encouraged to participate in online course </a:t>
            </a:r>
            <a:r>
              <a:rPr lang="en-GB" dirty="0" smtClean="0"/>
              <a:t>despite </a:t>
            </a:r>
            <a:r>
              <a:rPr lang="en-GB" dirty="0"/>
              <a:t>busy timetable</a:t>
            </a:r>
            <a:r>
              <a:rPr lang="en-GB" dirty="0" smtClean="0"/>
              <a:t>.</a:t>
            </a:r>
          </a:p>
          <a:p>
            <a:pPr marL="171450" indent="-171450">
              <a:buFont typeface="Arial" panose="020B0604020202020204" pitchFamily="34" charset="0"/>
              <a:buChar char="•"/>
            </a:pPr>
            <a:r>
              <a:rPr lang="en-GB" dirty="0" smtClean="0"/>
              <a:t>The French and English masters students</a:t>
            </a:r>
            <a:r>
              <a:rPr lang="en-GB" baseline="0" dirty="0" smtClean="0"/>
              <a:t> had contact via VLE.</a:t>
            </a:r>
            <a:endParaRPr lang="en-GB" dirty="0" smtClean="0"/>
          </a:p>
          <a:p>
            <a:endParaRPr lang="en-GB" dirty="0"/>
          </a:p>
        </p:txBody>
      </p:sp>
      <p:sp>
        <p:nvSpPr>
          <p:cNvPr id="4" name="Slide Number Placeholder 3"/>
          <p:cNvSpPr>
            <a:spLocks noGrp="1"/>
          </p:cNvSpPr>
          <p:nvPr>
            <p:ph type="sldNum" sz="quarter" idx="10"/>
          </p:nvPr>
        </p:nvSpPr>
        <p:spPr/>
        <p:txBody>
          <a:bodyPr/>
          <a:lstStyle/>
          <a:p>
            <a:fld id="{538518EC-14A9-4F08-9DB2-09CEE79DAD4D}" type="slidenum">
              <a:rPr lang="en-GB" smtClean="0"/>
              <a:t>4</a:t>
            </a:fld>
            <a:endParaRPr lang="en-GB"/>
          </a:p>
        </p:txBody>
      </p:sp>
    </p:spTree>
    <p:extLst>
      <p:ext uri="{BB962C8B-B14F-4D97-AF65-F5344CB8AC3E}">
        <p14:creationId xmlns:p14="http://schemas.microsoft.com/office/powerpoint/2010/main" val="219663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Beth</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little</a:t>
            </a:r>
            <a:r>
              <a:rPr lang="en-GB" baseline="0" dirty="0" smtClean="0"/>
              <a:t> background: </a:t>
            </a:r>
            <a:r>
              <a:rPr lang="en-GB" dirty="0" smtClean="0"/>
              <a:t>In previous years of</a:t>
            </a:r>
            <a:r>
              <a:rPr lang="en-GB" baseline="0" dirty="0" smtClean="0"/>
              <a:t> teaching this module we had used what we called ‘simulated workshops’.  This meant that students were required to design and facilitate an online workshop for developing English language skills for other students in the class, and also required to become ‘learners’ in the workshops of others.  This worked to a degree, and gave the students experience in instructional design for a purpose and teaching in an online environment.  However, we kept getting feedback in end of module evaluations that said students really wanted real English language learners and not classmates pretending to be learners, to be undertaking their workshops. So drawing upon elements of </a:t>
            </a:r>
            <a:r>
              <a:rPr lang="en-GB" dirty="0" smtClean="0"/>
              <a:t>Situated</a:t>
            </a:r>
            <a:r>
              <a:rPr lang="en-GB" baseline="0" dirty="0" smtClean="0"/>
              <a:t> Learning Theory (Lave) and Authentic Learning Theory we set about to make the workshops a more authentic teaching and learning experience. Drawing upon a French colleague with whom Paul had previously worked we arranged for a group of French Masters students to be the learners for the workshops. </a:t>
            </a:r>
            <a:endParaRPr lang="en-GB" dirty="0" smtClean="0"/>
          </a:p>
          <a:p>
            <a:endParaRPr lang="en-US" dirty="0"/>
          </a:p>
        </p:txBody>
      </p:sp>
      <p:sp>
        <p:nvSpPr>
          <p:cNvPr id="4" name="Slide Number Placeholder 3"/>
          <p:cNvSpPr>
            <a:spLocks noGrp="1"/>
          </p:cNvSpPr>
          <p:nvPr>
            <p:ph type="sldNum" sz="quarter" idx="10"/>
          </p:nvPr>
        </p:nvSpPr>
        <p:spPr/>
        <p:txBody>
          <a:bodyPr/>
          <a:lstStyle/>
          <a:p>
            <a:fld id="{538518EC-14A9-4F08-9DB2-09CEE79DAD4D}" type="slidenum">
              <a:rPr lang="en-GB" smtClean="0"/>
              <a:t>5</a:t>
            </a:fld>
            <a:endParaRPr lang="en-GB"/>
          </a:p>
        </p:txBody>
      </p:sp>
    </p:spTree>
    <p:extLst>
      <p:ext uri="{BB962C8B-B14F-4D97-AF65-F5344CB8AC3E}">
        <p14:creationId xmlns:p14="http://schemas.microsoft.com/office/powerpoint/2010/main" val="1779771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Beth</a:t>
            </a:r>
          </a:p>
          <a:p>
            <a:r>
              <a:rPr lang="en-GB" baseline="0" dirty="0" smtClean="0"/>
              <a:t>They were required in the first instance to do a needs analysis to find out more about the interests/language level/specific areas of language the French students.</a:t>
            </a:r>
            <a:endParaRPr lang="en-GB" dirty="0" smtClean="0"/>
          </a:p>
          <a:p>
            <a:r>
              <a:rPr lang="en-GB" dirty="0" smtClean="0"/>
              <a:t>The workshops were</a:t>
            </a:r>
            <a:r>
              <a:rPr lang="en-GB" baseline="0" dirty="0" smtClean="0"/>
              <a:t> to contain a m</a:t>
            </a:r>
            <a:r>
              <a:rPr lang="en-GB" dirty="0" smtClean="0"/>
              <a:t>aximum of 3 tasks,</a:t>
            </a:r>
            <a:r>
              <a:rPr lang="en-GB" baseline="0" dirty="0" smtClean="0"/>
              <a:t> involving</a:t>
            </a:r>
            <a:r>
              <a:rPr lang="en-GB" dirty="0" smtClean="0"/>
              <a:t> one hour</a:t>
            </a:r>
            <a:r>
              <a:rPr lang="en-GB" baseline="0" dirty="0" smtClean="0"/>
              <a:t> of</a:t>
            </a:r>
            <a:r>
              <a:rPr lang="en-GB" dirty="0" smtClean="0"/>
              <a:t> learning, to be uploaded onto </a:t>
            </a:r>
            <a:r>
              <a:rPr lang="en-GB" dirty="0" err="1" smtClean="0"/>
              <a:t>Studyspace</a:t>
            </a:r>
            <a:r>
              <a:rPr lang="en-GB" dirty="0" smtClean="0"/>
              <a:t> which Lyon students were</a:t>
            </a:r>
            <a:r>
              <a:rPr lang="en-GB" baseline="0" dirty="0" smtClean="0"/>
              <a:t> given</a:t>
            </a:r>
            <a:r>
              <a:rPr lang="en-GB" dirty="0" smtClean="0"/>
              <a:t> access to.</a:t>
            </a:r>
          </a:p>
          <a:p>
            <a:endParaRPr lang="en-GB" dirty="0"/>
          </a:p>
        </p:txBody>
      </p:sp>
      <p:sp>
        <p:nvSpPr>
          <p:cNvPr id="4" name="Slide Number Placeholder 3"/>
          <p:cNvSpPr>
            <a:spLocks noGrp="1"/>
          </p:cNvSpPr>
          <p:nvPr>
            <p:ph type="sldNum" sz="quarter" idx="10"/>
          </p:nvPr>
        </p:nvSpPr>
        <p:spPr/>
        <p:txBody>
          <a:bodyPr/>
          <a:lstStyle/>
          <a:p>
            <a:fld id="{538518EC-14A9-4F08-9DB2-09CEE79DAD4D}" type="slidenum">
              <a:rPr lang="en-GB" smtClean="0"/>
              <a:t>6</a:t>
            </a:fld>
            <a:endParaRPr lang="en-GB"/>
          </a:p>
        </p:txBody>
      </p:sp>
    </p:spTree>
    <p:extLst>
      <p:ext uri="{BB962C8B-B14F-4D97-AF65-F5344CB8AC3E}">
        <p14:creationId xmlns:p14="http://schemas.microsoft.com/office/powerpoint/2010/main" val="229435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Beth</a:t>
            </a:r>
          </a:p>
          <a:p>
            <a:r>
              <a:rPr lang="en-GB" baseline="0" dirty="0" smtClean="0"/>
              <a:t>Each of our 20 Kingston students created an online distance workshop</a:t>
            </a:r>
            <a:r>
              <a:rPr lang="en-GB" dirty="0" smtClean="0"/>
              <a:t> for 2 or 3 French students training to be primary</a:t>
            </a:r>
            <a:r>
              <a:rPr lang="en-GB" baseline="0" dirty="0" smtClean="0"/>
              <a:t> teachers,</a:t>
            </a:r>
            <a:r>
              <a:rPr lang="en-GB" dirty="0" smtClean="0"/>
              <a:t> to facilitate their learning of English who</a:t>
            </a:r>
            <a:r>
              <a:rPr lang="en-GB" baseline="0" dirty="0" smtClean="0"/>
              <a:t> were grouped by English language ability</a:t>
            </a:r>
            <a:endParaRPr lang="en-US" dirty="0" smtClean="0"/>
          </a:p>
          <a:p>
            <a:r>
              <a:rPr lang="en-US" dirty="0" smtClean="0"/>
              <a:t>They had access to a range of technologies and were encouraged</a:t>
            </a:r>
            <a:r>
              <a:rPr lang="en-US" baseline="0" dirty="0" smtClean="0"/>
              <a:t> to use multimodal teaching tools, including the use of video, image, sound, discussion forums   They brought varied technical skill levels to the work so they were not required to create multimedia objects but were encouraged to find and </a:t>
            </a:r>
            <a:r>
              <a:rPr lang="en-US" baseline="0" dirty="0" err="1" smtClean="0"/>
              <a:t>utilise</a:t>
            </a:r>
            <a:r>
              <a:rPr lang="en-US" baseline="0" dirty="0" smtClean="0"/>
              <a:t> appropriate existing resources including YouTube and other video repositories, Image data bases, games, simulations, games.  Some did create their own video or used Skype or social networking technologies to communicate with the French learners but this was not required for a successful workshop – some of the most coherent and successful workshops ones were really rather low tech apart from the use of basic Blackboard/</a:t>
            </a:r>
            <a:r>
              <a:rPr lang="en-US" baseline="0" dirty="0" err="1" smtClean="0"/>
              <a:t>Studyspace</a:t>
            </a:r>
            <a:r>
              <a:rPr lang="en-US" baseline="0" dirty="0" smtClean="0"/>
              <a:t> features.   </a:t>
            </a:r>
            <a:endParaRPr lang="en-US" dirty="0"/>
          </a:p>
        </p:txBody>
      </p:sp>
      <p:sp>
        <p:nvSpPr>
          <p:cNvPr id="4" name="Slide Number Placeholder 3"/>
          <p:cNvSpPr>
            <a:spLocks noGrp="1"/>
          </p:cNvSpPr>
          <p:nvPr>
            <p:ph type="sldNum" sz="quarter" idx="10"/>
          </p:nvPr>
        </p:nvSpPr>
        <p:spPr/>
        <p:txBody>
          <a:bodyPr/>
          <a:lstStyle/>
          <a:p>
            <a:fld id="{538518EC-14A9-4F08-9DB2-09CEE79DAD4D}" type="slidenum">
              <a:rPr lang="en-GB" smtClean="0"/>
              <a:t>7</a:t>
            </a:fld>
            <a:endParaRPr lang="en-GB"/>
          </a:p>
        </p:txBody>
      </p:sp>
    </p:spTree>
    <p:extLst>
      <p:ext uri="{BB962C8B-B14F-4D97-AF65-F5344CB8AC3E}">
        <p14:creationId xmlns:p14="http://schemas.microsoft.com/office/powerpoint/2010/main" val="286316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p>
          <a:p>
            <a:r>
              <a:rPr lang="en-US" dirty="0" smtClean="0"/>
              <a:t>This</a:t>
            </a:r>
            <a:r>
              <a:rPr lang="en-US" baseline="0" dirty="0" smtClean="0"/>
              <a:t> is the opening screen of one of the workshops, showing tasks and overall theme. Her French students had indicated a desire to learn about the language of applying and interviewing for jobs.</a:t>
            </a:r>
            <a:endParaRPr lang="en-US" dirty="0"/>
          </a:p>
        </p:txBody>
      </p:sp>
      <p:sp>
        <p:nvSpPr>
          <p:cNvPr id="4" name="Slide Number Placeholder 3"/>
          <p:cNvSpPr>
            <a:spLocks noGrp="1"/>
          </p:cNvSpPr>
          <p:nvPr>
            <p:ph type="sldNum" sz="quarter" idx="10"/>
          </p:nvPr>
        </p:nvSpPr>
        <p:spPr/>
        <p:txBody>
          <a:bodyPr/>
          <a:lstStyle/>
          <a:p>
            <a:fld id="{538518EC-14A9-4F08-9DB2-09CEE79DAD4D}" type="slidenum">
              <a:rPr lang="en-GB" smtClean="0"/>
              <a:t>8</a:t>
            </a:fld>
            <a:endParaRPr lang="en-GB"/>
          </a:p>
        </p:txBody>
      </p:sp>
    </p:spTree>
    <p:extLst>
      <p:ext uri="{BB962C8B-B14F-4D97-AF65-F5344CB8AC3E}">
        <p14:creationId xmlns:p14="http://schemas.microsoft.com/office/powerpoint/2010/main" val="3868346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p>
          <a:p>
            <a:r>
              <a:rPr lang="en-US" dirty="0" smtClean="0"/>
              <a:t>This</a:t>
            </a:r>
            <a:r>
              <a:rPr lang="en-US" baseline="0" dirty="0" smtClean="0"/>
              <a:t> is the first task in the same workshop, looking at the vocabulary of employment, with links to an online French dictionary for scaffolding the learning. </a:t>
            </a:r>
            <a:endParaRPr lang="en-US" dirty="0"/>
          </a:p>
        </p:txBody>
      </p:sp>
      <p:sp>
        <p:nvSpPr>
          <p:cNvPr id="4" name="Slide Number Placeholder 3"/>
          <p:cNvSpPr>
            <a:spLocks noGrp="1"/>
          </p:cNvSpPr>
          <p:nvPr>
            <p:ph type="sldNum" sz="quarter" idx="10"/>
          </p:nvPr>
        </p:nvSpPr>
        <p:spPr/>
        <p:txBody>
          <a:bodyPr/>
          <a:lstStyle/>
          <a:p>
            <a:fld id="{538518EC-14A9-4F08-9DB2-09CEE79DAD4D}" type="slidenum">
              <a:rPr lang="en-GB" smtClean="0"/>
              <a:t>9</a:t>
            </a:fld>
            <a:endParaRPr lang="en-GB"/>
          </a:p>
        </p:txBody>
      </p:sp>
    </p:spTree>
    <p:extLst>
      <p:ext uri="{BB962C8B-B14F-4D97-AF65-F5344CB8AC3E}">
        <p14:creationId xmlns:p14="http://schemas.microsoft.com/office/powerpoint/2010/main" val="227036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F44AE45-EC76-4674-8E3F-783DBEECD2E5}" type="datetimeFigureOut">
              <a:rPr lang="en-GB" smtClean="0"/>
              <a:t>23/04/2015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D1DE6-415E-4C7F-9664-61FEE5559BB5}" type="slidenum">
              <a:rPr lang="en-GB" smtClean="0"/>
              <a:t>‹#›</a:t>
            </a:fld>
            <a:endParaRPr lang="en-GB"/>
          </a:p>
        </p:txBody>
      </p:sp>
    </p:spTree>
    <p:extLst>
      <p:ext uri="{BB962C8B-B14F-4D97-AF65-F5344CB8AC3E}">
        <p14:creationId xmlns:p14="http://schemas.microsoft.com/office/powerpoint/2010/main" val="140780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44AE45-EC76-4674-8E3F-783DBEECD2E5}" type="datetimeFigureOut">
              <a:rPr lang="en-GB" smtClean="0"/>
              <a:t>23/04/2015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D1DE6-415E-4C7F-9664-61FEE5559BB5}" type="slidenum">
              <a:rPr lang="en-GB" smtClean="0"/>
              <a:t>‹#›</a:t>
            </a:fld>
            <a:endParaRPr lang="en-GB"/>
          </a:p>
        </p:txBody>
      </p:sp>
    </p:spTree>
    <p:extLst>
      <p:ext uri="{BB962C8B-B14F-4D97-AF65-F5344CB8AC3E}">
        <p14:creationId xmlns:p14="http://schemas.microsoft.com/office/powerpoint/2010/main" val="165095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44AE45-EC76-4674-8E3F-783DBEECD2E5}" type="datetimeFigureOut">
              <a:rPr lang="en-GB" smtClean="0"/>
              <a:t>23/04/2015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D1DE6-415E-4C7F-9664-61FEE5559BB5}" type="slidenum">
              <a:rPr lang="en-GB" smtClean="0"/>
              <a:t>‹#›</a:t>
            </a:fld>
            <a:endParaRPr lang="en-GB"/>
          </a:p>
        </p:txBody>
      </p:sp>
    </p:spTree>
    <p:extLst>
      <p:ext uri="{BB962C8B-B14F-4D97-AF65-F5344CB8AC3E}">
        <p14:creationId xmlns:p14="http://schemas.microsoft.com/office/powerpoint/2010/main" val="211719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44AE45-EC76-4674-8E3F-783DBEECD2E5}" type="datetimeFigureOut">
              <a:rPr lang="en-GB" smtClean="0"/>
              <a:t>23/04/2015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D1DE6-415E-4C7F-9664-61FEE5559BB5}" type="slidenum">
              <a:rPr lang="en-GB" smtClean="0"/>
              <a:t>‹#›</a:t>
            </a:fld>
            <a:endParaRPr lang="en-GB"/>
          </a:p>
        </p:txBody>
      </p:sp>
    </p:spTree>
    <p:extLst>
      <p:ext uri="{BB962C8B-B14F-4D97-AF65-F5344CB8AC3E}">
        <p14:creationId xmlns:p14="http://schemas.microsoft.com/office/powerpoint/2010/main" val="174786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44AE45-EC76-4674-8E3F-783DBEECD2E5}" type="datetimeFigureOut">
              <a:rPr lang="en-GB" smtClean="0"/>
              <a:t>23/04/2015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D1DE6-415E-4C7F-9664-61FEE5559BB5}" type="slidenum">
              <a:rPr lang="en-GB" smtClean="0"/>
              <a:t>‹#›</a:t>
            </a:fld>
            <a:endParaRPr lang="en-GB"/>
          </a:p>
        </p:txBody>
      </p:sp>
    </p:spTree>
    <p:extLst>
      <p:ext uri="{BB962C8B-B14F-4D97-AF65-F5344CB8AC3E}">
        <p14:creationId xmlns:p14="http://schemas.microsoft.com/office/powerpoint/2010/main" val="284729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44AE45-EC76-4674-8E3F-783DBEECD2E5}" type="datetimeFigureOut">
              <a:rPr lang="en-GB" smtClean="0"/>
              <a:t>23/04/2015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9D1DE6-415E-4C7F-9664-61FEE5559BB5}" type="slidenum">
              <a:rPr lang="en-GB" smtClean="0"/>
              <a:t>‹#›</a:t>
            </a:fld>
            <a:endParaRPr lang="en-GB"/>
          </a:p>
        </p:txBody>
      </p:sp>
    </p:spTree>
    <p:extLst>
      <p:ext uri="{BB962C8B-B14F-4D97-AF65-F5344CB8AC3E}">
        <p14:creationId xmlns:p14="http://schemas.microsoft.com/office/powerpoint/2010/main" val="66514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44AE45-EC76-4674-8E3F-783DBEECD2E5}" type="datetimeFigureOut">
              <a:rPr lang="en-GB" smtClean="0"/>
              <a:t>23/04/2015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9D1DE6-415E-4C7F-9664-61FEE5559BB5}" type="slidenum">
              <a:rPr lang="en-GB" smtClean="0"/>
              <a:t>‹#›</a:t>
            </a:fld>
            <a:endParaRPr lang="en-GB"/>
          </a:p>
        </p:txBody>
      </p:sp>
    </p:spTree>
    <p:extLst>
      <p:ext uri="{BB962C8B-B14F-4D97-AF65-F5344CB8AC3E}">
        <p14:creationId xmlns:p14="http://schemas.microsoft.com/office/powerpoint/2010/main" val="81677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44AE45-EC76-4674-8E3F-783DBEECD2E5}" type="datetimeFigureOut">
              <a:rPr lang="en-GB" smtClean="0"/>
              <a:t>23/04/2015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9D1DE6-415E-4C7F-9664-61FEE5559BB5}" type="slidenum">
              <a:rPr lang="en-GB" smtClean="0"/>
              <a:t>‹#›</a:t>
            </a:fld>
            <a:endParaRPr lang="en-GB"/>
          </a:p>
        </p:txBody>
      </p:sp>
    </p:spTree>
    <p:extLst>
      <p:ext uri="{BB962C8B-B14F-4D97-AF65-F5344CB8AC3E}">
        <p14:creationId xmlns:p14="http://schemas.microsoft.com/office/powerpoint/2010/main" val="123883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4AE45-EC76-4674-8E3F-783DBEECD2E5}" type="datetimeFigureOut">
              <a:rPr lang="en-GB" smtClean="0"/>
              <a:t>23/04/2015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9D1DE6-415E-4C7F-9664-61FEE5559BB5}" type="slidenum">
              <a:rPr lang="en-GB" smtClean="0"/>
              <a:t>‹#›</a:t>
            </a:fld>
            <a:endParaRPr lang="en-GB"/>
          </a:p>
        </p:txBody>
      </p:sp>
    </p:spTree>
    <p:extLst>
      <p:ext uri="{BB962C8B-B14F-4D97-AF65-F5344CB8AC3E}">
        <p14:creationId xmlns:p14="http://schemas.microsoft.com/office/powerpoint/2010/main" val="21152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44AE45-EC76-4674-8E3F-783DBEECD2E5}" type="datetimeFigureOut">
              <a:rPr lang="en-GB" smtClean="0"/>
              <a:t>23/04/2015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9D1DE6-415E-4C7F-9664-61FEE5559BB5}" type="slidenum">
              <a:rPr lang="en-GB" smtClean="0"/>
              <a:t>‹#›</a:t>
            </a:fld>
            <a:endParaRPr lang="en-GB"/>
          </a:p>
        </p:txBody>
      </p:sp>
    </p:spTree>
    <p:extLst>
      <p:ext uri="{BB962C8B-B14F-4D97-AF65-F5344CB8AC3E}">
        <p14:creationId xmlns:p14="http://schemas.microsoft.com/office/powerpoint/2010/main" val="300849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44AE45-EC76-4674-8E3F-783DBEECD2E5}" type="datetimeFigureOut">
              <a:rPr lang="en-GB" smtClean="0"/>
              <a:t>23/04/2015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9D1DE6-415E-4C7F-9664-61FEE5559BB5}" type="slidenum">
              <a:rPr lang="en-GB" smtClean="0"/>
              <a:t>‹#›</a:t>
            </a:fld>
            <a:endParaRPr lang="en-GB"/>
          </a:p>
        </p:txBody>
      </p:sp>
    </p:spTree>
    <p:extLst>
      <p:ext uri="{BB962C8B-B14F-4D97-AF65-F5344CB8AC3E}">
        <p14:creationId xmlns:p14="http://schemas.microsoft.com/office/powerpoint/2010/main" val="382135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4AE45-EC76-4674-8E3F-783DBEECD2E5}" type="datetimeFigureOut">
              <a:rPr lang="en-GB" smtClean="0"/>
              <a:t>23/04/2015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D1DE6-415E-4C7F-9664-61FEE5559BB5}" type="slidenum">
              <a:rPr lang="en-GB" smtClean="0"/>
              <a:t>‹#›</a:t>
            </a:fld>
            <a:endParaRPr lang="en-GB"/>
          </a:p>
        </p:txBody>
      </p:sp>
    </p:spTree>
    <p:extLst>
      <p:ext uri="{BB962C8B-B14F-4D97-AF65-F5344CB8AC3E}">
        <p14:creationId xmlns:p14="http://schemas.microsoft.com/office/powerpoint/2010/main" val="3308730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file://localhost/Users/bethlloyd/Desktop/Screen%20Shot%202014-07-02%20at%2015.30.03.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file://localhost/Users/bethlloyd/Desktop/trike.jpg"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file://localhost/Users/bethlloyd/Desktop/balance.jpg" TargetMode="External"/><Relationship Id="rId5" Type="http://schemas.openxmlformats.org/officeDocument/2006/relationships/image" Target="../media/image14.jpeg"/><Relationship Id="rId4" Type="http://schemas.openxmlformats.org/officeDocument/2006/relationships/image" Target="file://localhost/Users/bethlloyd/Desktop/push.jp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docx"/><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prezi.com/u4vzfuybakiv/untitled-prezi/"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localhost/Users/bethlloyd/Desktop/authenticity.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tudyspace.kingston.ac.uk/webapps/portal/frameset.jsp?tab_tab_group_id=_12_1&amp;url=/webapps/blackboard/execute/launcher?type=Course&amp;id=_5907702_1&amp;url="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869160"/>
            <a:ext cx="5486400" cy="566738"/>
          </a:xfrm>
        </p:spPr>
        <p:txBody>
          <a:bodyPr/>
          <a:lstStyle/>
          <a:p>
            <a:endParaRPr lang="en-GB" dirty="0"/>
          </a:p>
        </p:txBody>
      </p:sp>
      <p:sp>
        <p:nvSpPr>
          <p:cNvPr id="3" name="Picture Placeholder 2"/>
          <p:cNvSpPr>
            <a:spLocks noGrp="1"/>
          </p:cNvSpPr>
          <p:nvPr>
            <p:ph type="pic" idx="1"/>
          </p:nvPr>
        </p:nvSpPr>
        <p:spPr>
          <a:xfrm>
            <a:off x="1763688" y="1772816"/>
            <a:ext cx="5486400" cy="2808312"/>
          </a:xfrm>
        </p:spPr>
      </p:sp>
      <p:sp>
        <p:nvSpPr>
          <p:cNvPr id="4" name="Text Placeholder 3"/>
          <p:cNvSpPr>
            <a:spLocks noGrp="1"/>
          </p:cNvSpPr>
          <p:nvPr>
            <p:ph type="body" sz="half" idx="2"/>
          </p:nvPr>
        </p:nvSpPr>
        <p:spPr/>
        <p:txBody>
          <a:bodyPr>
            <a:normAutofit/>
          </a:bodyPr>
          <a:lstStyle/>
          <a:p>
            <a:endParaRPr lang="en-GB" dirty="0"/>
          </a:p>
        </p:txBody>
      </p:sp>
      <p:sp>
        <p:nvSpPr>
          <p:cNvPr id="5" name="Rectangle 4"/>
          <p:cNvSpPr/>
          <p:nvPr/>
        </p:nvSpPr>
        <p:spPr>
          <a:xfrm>
            <a:off x="2267744" y="1124744"/>
            <a:ext cx="4572000" cy="3693319"/>
          </a:xfrm>
          <a:prstGeom prst="rect">
            <a:avLst/>
          </a:prstGeom>
        </p:spPr>
        <p:txBody>
          <a:bodyPr>
            <a:spAutoFit/>
          </a:bodyPr>
          <a:lstStyle/>
          <a:p>
            <a:endParaRPr lang="en-US" b="1" dirty="0" smtClean="0"/>
          </a:p>
          <a:p>
            <a:endParaRPr lang="en-US" b="1" dirty="0"/>
          </a:p>
          <a:p>
            <a:endParaRPr lang="en-US" b="1" dirty="0" smtClean="0"/>
          </a:p>
          <a:p>
            <a:endParaRPr lang="en-US" b="1" dirty="0" smtClean="0"/>
          </a:p>
          <a:p>
            <a:endParaRPr lang="en-US" b="1" dirty="0"/>
          </a:p>
          <a:p>
            <a:r>
              <a:rPr lang="en-US" b="1" dirty="0" smtClean="0"/>
              <a:t>Beth </a:t>
            </a:r>
            <a:r>
              <a:rPr lang="en-US" b="1" dirty="0"/>
              <a:t>Lloyd </a:t>
            </a:r>
            <a:br>
              <a:rPr lang="en-US" b="1" dirty="0"/>
            </a:br>
            <a:r>
              <a:rPr lang="en-US" b="1" dirty="0"/>
              <a:t>School of </a:t>
            </a:r>
            <a:r>
              <a:rPr lang="en-US" b="1" dirty="0" smtClean="0"/>
              <a:t>Education, FHSCE </a:t>
            </a:r>
            <a:endParaRPr lang="en-US" b="1" dirty="0"/>
          </a:p>
          <a:p>
            <a:endParaRPr lang="en-US" b="1" dirty="0"/>
          </a:p>
          <a:p>
            <a:r>
              <a:rPr lang="en-US" b="1" dirty="0"/>
              <a:t>Paul </a:t>
            </a:r>
            <a:r>
              <a:rPr lang="en-US" b="1" dirty="0" smtClean="0"/>
              <a:t>Booth</a:t>
            </a:r>
            <a:r>
              <a:rPr lang="en-US" b="1" dirty="0"/>
              <a:t/>
            </a:r>
            <a:br>
              <a:rPr lang="en-US" b="1" dirty="0"/>
            </a:br>
            <a:r>
              <a:rPr lang="en-US" b="1" dirty="0"/>
              <a:t>School of </a:t>
            </a:r>
            <a:r>
              <a:rPr lang="en-US" b="1" dirty="0" smtClean="0"/>
              <a:t>Humanities,  FASS</a:t>
            </a:r>
          </a:p>
          <a:p>
            <a:endParaRPr lang="en-US" b="1" dirty="0"/>
          </a:p>
          <a:p>
            <a:r>
              <a:rPr lang="en-US" b="1" dirty="0" smtClean="0"/>
              <a:t>Valerie </a:t>
            </a:r>
            <a:r>
              <a:rPr lang="en-US" b="1" dirty="0" err="1" smtClean="0"/>
              <a:t>Coultas</a:t>
            </a:r>
            <a:endParaRPr lang="en-US" b="1" dirty="0" smtClean="0"/>
          </a:p>
          <a:p>
            <a:r>
              <a:rPr lang="en-US" b="1" dirty="0" smtClean="0"/>
              <a:t>School of Education, FHSCE</a:t>
            </a:r>
            <a:endParaRPr lang="en-US" b="1" dirty="0"/>
          </a:p>
        </p:txBody>
      </p:sp>
      <p:pic>
        <p:nvPicPr>
          <p:cNvPr id="7" name="Picture 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3212976"/>
            <a:ext cx="1800200" cy="1512168"/>
          </a:xfrm>
          <a:prstGeom prst="rect">
            <a:avLst/>
          </a:prstGeom>
        </p:spPr>
      </p:pic>
      <p:sp>
        <p:nvSpPr>
          <p:cNvPr id="8" name="TextBox 7"/>
          <p:cNvSpPr txBox="1"/>
          <p:nvPr/>
        </p:nvSpPr>
        <p:spPr>
          <a:xfrm>
            <a:off x="1835696" y="332656"/>
            <a:ext cx="6192688" cy="1077218"/>
          </a:xfrm>
          <a:prstGeom prst="rect">
            <a:avLst/>
          </a:prstGeom>
          <a:noFill/>
        </p:spPr>
        <p:txBody>
          <a:bodyPr wrap="square" rtlCol="0">
            <a:spAutoFit/>
          </a:bodyPr>
          <a:lstStyle/>
          <a:p>
            <a:r>
              <a:rPr lang="en-GB" sz="3200" b="1" dirty="0"/>
              <a:t>Collaborative pedagogies: On line learning and classroom talk </a:t>
            </a:r>
            <a:endParaRPr lang="en-US" sz="3200" dirty="0"/>
          </a:p>
        </p:txBody>
      </p:sp>
    </p:spTree>
    <p:extLst>
      <p:ext uri="{BB962C8B-B14F-4D97-AF65-F5344CB8AC3E}">
        <p14:creationId xmlns:p14="http://schemas.microsoft.com/office/powerpoint/2010/main" val="759638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021288"/>
            <a:ext cx="5486400" cy="566738"/>
          </a:xfrm>
        </p:spPr>
        <p:txBody>
          <a:bodyPr>
            <a:normAutofit fontScale="90000"/>
          </a:bodyPr>
          <a:lstStyle/>
          <a:p>
            <a:r>
              <a:rPr lang="en-US" dirty="0"/>
              <a:t>Writing a letter of application for a job</a:t>
            </a:r>
            <a:br>
              <a:rPr lang="en-US" dirty="0"/>
            </a:br>
            <a:endParaRPr lang="en-US" dirty="0"/>
          </a:p>
        </p:txBody>
      </p:sp>
      <p:pic>
        <p:nvPicPr>
          <p:cNvPr id="5" name="Picture Placeholder 4" descr="Screen Shot 2014-07-02 at 15.19.59.png"/>
          <p:cNvPicPr>
            <a:picLocks noGrp="1" noChangeAspect="1"/>
          </p:cNvPicPr>
          <p:nvPr>
            <p:ph type="pic" idx="1"/>
          </p:nvPr>
        </p:nvPicPr>
        <p:blipFill>
          <a:blip r:embed="rId3">
            <a:extLst>
              <a:ext uri="{28A0092B-C50C-407E-A947-70E740481C1C}">
                <a14:useLocalDpi xmlns:a14="http://schemas.microsoft.com/office/drawing/2010/main" val="0"/>
              </a:ext>
            </a:extLst>
          </a:blip>
          <a:srcRect l="8333" r="8333"/>
          <a:stretch>
            <a:fillRect/>
          </a:stretch>
        </p:blipFill>
        <p:spPr>
          <a:xfrm>
            <a:off x="1187624" y="692696"/>
            <a:ext cx="6816758" cy="5112568"/>
          </a:xfrm>
        </p:spPr>
      </p:pic>
      <p:sp>
        <p:nvSpPr>
          <p:cNvPr id="4" name="Text Placeholder 3"/>
          <p:cNvSpPr>
            <a:spLocks noGrp="1"/>
          </p:cNvSpPr>
          <p:nvPr>
            <p:ph type="body" sz="half" idx="2"/>
          </p:nvPr>
        </p:nvSpPr>
        <p:spPr>
          <a:xfrm>
            <a:off x="1792288" y="5733256"/>
            <a:ext cx="5486400" cy="438944"/>
          </a:xfrm>
        </p:spPr>
        <p:txBody>
          <a:bodyPr/>
          <a:lstStyle/>
          <a:p>
            <a:endParaRPr lang="en-US" dirty="0"/>
          </a:p>
        </p:txBody>
      </p:sp>
    </p:spTree>
    <p:extLst>
      <p:ext uri="{BB962C8B-B14F-4D97-AF65-F5344CB8AC3E}">
        <p14:creationId xmlns:p14="http://schemas.microsoft.com/office/powerpoint/2010/main" val="3739068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021288"/>
            <a:ext cx="5486400" cy="566738"/>
          </a:xfrm>
        </p:spPr>
        <p:txBody>
          <a:bodyPr/>
          <a:lstStyle/>
          <a:p>
            <a:r>
              <a:rPr lang="en-US" dirty="0" smtClean="0"/>
              <a:t>Responding to a job advertisement</a:t>
            </a:r>
            <a:endParaRPr lang="en-US" dirty="0"/>
          </a:p>
        </p:txBody>
      </p:sp>
      <p:pic>
        <p:nvPicPr>
          <p:cNvPr id="5" name="Picture Placeholder 4" descr="Screen Shot 2014-07-02 at 15.20.05.png"/>
          <p:cNvPicPr>
            <a:picLocks noGrp="1" noChangeAspect="1"/>
          </p:cNvPicPr>
          <p:nvPr>
            <p:ph type="pic" idx="1"/>
          </p:nvPr>
        </p:nvPicPr>
        <p:blipFill>
          <a:blip r:embed="rId3">
            <a:extLst>
              <a:ext uri="{28A0092B-C50C-407E-A947-70E740481C1C}">
                <a14:useLocalDpi xmlns:a14="http://schemas.microsoft.com/office/drawing/2010/main" val="0"/>
              </a:ext>
            </a:extLst>
          </a:blip>
          <a:srcRect l="8333" r="8333"/>
          <a:stretch>
            <a:fillRect/>
          </a:stretch>
        </p:blipFill>
        <p:spPr>
          <a:xfrm>
            <a:off x="1259632" y="548680"/>
            <a:ext cx="7115340" cy="5336505"/>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21182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6021288"/>
            <a:ext cx="5486400" cy="566738"/>
          </a:xfrm>
        </p:spPr>
        <p:txBody>
          <a:bodyPr/>
          <a:lstStyle/>
          <a:p>
            <a:r>
              <a:rPr lang="en-US" dirty="0" smtClean="0"/>
              <a:t>‘Why should I hire you?’</a:t>
            </a:r>
            <a:endParaRPr lang="en-US" dirty="0"/>
          </a:p>
        </p:txBody>
      </p:sp>
      <p:pic>
        <p:nvPicPr>
          <p:cNvPr id="5" name="Picture Placeholder 4" descr="Screen Shot 2014-07-02 at 15.20.49.png"/>
          <p:cNvPicPr>
            <a:picLocks noGrp="1" noChangeAspect="1"/>
          </p:cNvPicPr>
          <p:nvPr>
            <p:ph type="pic" idx="1"/>
          </p:nvPr>
        </p:nvPicPr>
        <p:blipFill>
          <a:blip r:embed="rId3">
            <a:extLst>
              <a:ext uri="{28A0092B-C50C-407E-A947-70E740481C1C}">
                <a14:useLocalDpi xmlns:a14="http://schemas.microsoft.com/office/drawing/2010/main" val="0"/>
              </a:ext>
            </a:extLst>
          </a:blip>
          <a:srcRect l="8333" r="8333"/>
          <a:stretch>
            <a:fillRect/>
          </a:stretch>
        </p:blipFill>
        <p:spPr>
          <a:xfrm>
            <a:off x="899592" y="188640"/>
            <a:ext cx="7704856" cy="5778642"/>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657964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‘found’ teaching resources</a:t>
            </a:r>
            <a:endParaRPr lang="en-US" dirty="0"/>
          </a:p>
        </p:txBody>
      </p:sp>
      <p:pic>
        <p:nvPicPr>
          <p:cNvPr id="5" name="Screen Shot 2014-07-02 at 15.30.03.png" descr="/Users/bethlloyd/Desktop/Screen Shot 2014-07-02 at 15.30.03.png"/>
          <p:cNvPicPr>
            <a:picLocks noGrp="1" noChangeAspect="1"/>
          </p:cNvPicPr>
          <p:nvPr>
            <p:ph type="pic" idx="1"/>
          </p:nvPr>
        </p:nvPicPr>
        <p:blipFill>
          <a:blip r:embed="rId3" r:link="rId4">
            <a:extLst>
              <a:ext uri="{28A0092B-C50C-407E-A947-70E740481C1C}">
                <a14:useLocalDpi xmlns:a14="http://schemas.microsoft.com/office/drawing/2010/main" val="0"/>
              </a:ext>
            </a:extLst>
          </a:blip>
          <a:srcRect l="8333" r="8333"/>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12038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range of CMC modes were </a:t>
            </a:r>
            <a:r>
              <a:rPr lang="en-US" dirty="0" err="1" smtClean="0"/>
              <a:t>utilised</a:t>
            </a:r>
            <a:endParaRPr lang="en-US" dirty="0"/>
          </a:p>
        </p:txBody>
      </p:sp>
      <p:pic>
        <p:nvPicPr>
          <p:cNvPr id="5" name="Picture Placeholder 4" descr="Screen Shot 2014-07-02 at 15.14.11.png"/>
          <p:cNvPicPr>
            <a:picLocks noGrp="1" noChangeAspect="1"/>
          </p:cNvPicPr>
          <p:nvPr>
            <p:ph type="pic" idx="1"/>
          </p:nvPr>
        </p:nvPicPr>
        <p:blipFill>
          <a:blip r:embed="rId3">
            <a:extLst>
              <a:ext uri="{28A0092B-C50C-407E-A947-70E740481C1C}">
                <a14:useLocalDpi xmlns:a14="http://schemas.microsoft.com/office/drawing/2010/main" val="0"/>
              </a:ext>
            </a:extLst>
          </a:blip>
          <a:srcRect l="8333" r="8333"/>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27896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From simulated to situated</a:t>
            </a:r>
            <a:endParaRPr lang="en-GB" dirty="0"/>
          </a:p>
        </p:txBody>
      </p:sp>
      <p:pic>
        <p:nvPicPr>
          <p:cNvPr id="2" name="push.jpg" descr="/Users/bethlloyd/Desktop/push.jpg"/>
          <p:cNvPicPr>
            <a:picLocks noGrp="1" noChangeAspect="1"/>
          </p:cNvPicPr>
          <p:nvPr>
            <p:ph idx="1"/>
          </p:nvPr>
        </p:nvPicPr>
        <p:blipFill>
          <a:blip r:embed="rId3" r:link="rId4">
            <a:extLst>
              <a:ext uri="{28A0092B-C50C-407E-A947-70E740481C1C}">
                <a14:useLocalDpi xmlns:a14="http://schemas.microsoft.com/office/drawing/2010/main" val="0"/>
              </a:ext>
            </a:extLst>
          </a:blip>
          <a:srcRect t="12477" b="12477"/>
          <a:stretch>
            <a:fillRect/>
          </a:stretch>
        </p:blipFill>
        <p:spPr>
          <a:xfrm>
            <a:off x="4427984" y="1340768"/>
            <a:ext cx="4451715" cy="2448272"/>
          </a:xfrm>
        </p:spPr>
      </p:pic>
      <p:pic>
        <p:nvPicPr>
          <p:cNvPr id="3" name="balance.jpg" descr="/Users/bethlloyd/Desktop/balance.jp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2771800" y="3861048"/>
            <a:ext cx="2592288" cy="1725050"/>
          </a:xfrm>
          <a:prstGeom prst="rect">
            <a:avLst/>
          </a:prstGeom>
        </p:spPr>
      </p:pic>
      <p:pic>
        <p:nvPicPr>
          <p:cNvPr id="4" name="trike.jpg" descr="/Users/bethlloyd/Desktop/trike.jp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179512" y="3789040"/>
            <a:ext cx="2857500" cy="2857500"/>
          </a:xfrm>
          <a:prstGeom prst="rect">
            <a:avLst/>
          </a:prstGeom>
        </p:spPr>
      </p:pic>
      <p:sp>
        <p:nvSpPr>
          <p:cNvPr id="6" name="TextBox 5"/>
          <p:cNvSpPr txBox="1"/>
          <p:nvPr/>
        </p:nvSpPr>
        <p:spPr>
          <a:xfrm>
            <a:off x="5940152" y="5229200"/>
            <a:ext cx="3024336" cy="646331"/>
          </a:xfrm>
          <a:prstGeom prst="rect">
            <a:avLst/>
          </a:prstGeom>
          <a:noFill/>
        </p:spPr>
        <p:txBody>
          <a:bodyPr wrap="square" rtlCol="0">
            <a:spAutoFit/>
          </a:bodyPr>
          <a:lstStyle/>
          <a:p>
            <a:r>
              <a:rPr lang="en-US" dirty="0"/>
              <a:t>Brown, </a:t>
            </a:r>
            <a:r>
              <a:rPr lang="en-US" dirty="0" err="1"/>
              <a:t>Duguid</a:t>
            </a:r>
            <a:r>
              <a:rPr lang="en-US" dirty="0"/>
              <a:t>, </a:t>
            </a:r>
            <a:r>
              <a:rPr lang="en-US" dirty="0" smtClean="0"/>
              <a:t>Collins (</a:t>
            </a:r>
            <a:r>
              <a:rPr lang="en-US" dirty="0"/>
              <a:t>1989)</a:t>
            </a:r>
          </a:p>
          <a:p>
            <a:endParaRPr lang="en-US" dirty="0"/>
          </a:p>
        </p:txBody>
      </p:sp>
    </p:spTree>
    <p:extLst>
      <p:ext uri="{BB962C8B-B14F-4D97-AF65-F5344CB8AC3E}">
        <p14:creationId xmlns:p14="http://schemas.microsoft.com/office/powerpoint/2010/main" val="1161597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feedback</a:t>
            </a:r>
            <a:endParaRPr lang="en-GB" dirty="0"/>
          </a:p>
        </p:txBody>
      </p:sp>
      <p:sp>
        <p:nvSpPr>
          <p:cNvPr id="3" name="Content Placeholder 2"/>
          <p:cNvSpPr>
            <a:spLocks noGrp="1"/>
          </p:cNvSpPr>
          <p:nvPr>
            <p:ph idx="1"/>
          </p:nvPr>
        </p:nvSpPr>
        <p:spPr/>
        <p:txBody>
          <a:bodyPr>
            <a:noAutofit/>
          </a:bodyPr>
          <a:lstStyle/>
          <a:p>
            <a:pPr marL="0" indent="0">
              <a:buNone/>
            </a:pPr>
            <a:r>
              <a:rPr lang="fr-FR" sz="1600" b="1" dirty="0"/>
              <a:t>Pourriez-vous évaluer les matériaux en ligne et répondre à questions suivantes :</a:t>
            </a:r>
            <a:endParaRPr lang="en-GB" sz="1600" dirty="0"/>
          </a:p>
          <a:p>
            <a:pPr marL="0" lvl="0" indent="0">
              <a:buNone/>
            </a:pPr>
            <a:r>
              <a:rPr lang="fr-FR" sz="1600" dirty="0" smtClean="0"/>
              <a:t>1. L’atelier </a:t>
            </a:r>
            <a:r>
              <a:rPr lang="fr-FR" sz="1600" dirty="0"/>
              <a:t>atteint les objectifs pédagogiques ? Expliquez votre réponse.</a:t>
            </a:r>
            <a:endParaRPr lang="en-GB" sz="1600" dirty="0"/>
          </a:p>
          <a:p>
            <a:pPr marL="0" indent="0">
              <a:buNone/>
            </a:pPr>
            <a:r>
              <a:rPr lang="en-GB" sz="1600" dirty="0"/>
              <a:t>Achieves the stated learning objectives?</a:t>
            </a:r>
          </a:p>
          <a:p>
            <a:pPr marL="0" indent="0">
              <a:buNone/>
            </a:pPr>
            <a:r>
              <a:rPr lang="en-GB" sz="1600" dirty="0"/>
              <a:t> </a:t>
            </a:r>
          </a:p>
          <a:p>
            <a:pPr marL="0" lvl="0" indent="0">
              <a:buNone/>
            </a:pPr>
            <a:r>
              <a:rPr lang="fr-FR" sz="1600" dirty="0" smtClean="0"/>
              <a:t>2. L’atelier </a:t>
            </a:r>
            <a:r>
              <a:rPr lang="fr-FR" sz="1600" dirty="0"/>
              <a:t>faciliter l’apprentissage de la langue anglaise ?</a:t>
            </a:r>
            <a:endParaRPr lang="en-GB" sz="1600" dirty="0"/>
          </a:p>
          <a:p>
            <a:pPr marL="0" indent="0">
              <a:buNone/>
            </a:pPr>
            <a:r>
              <a:rPr lang="fr-FR" sz="1600" dirty="0" err="1"/>
              <a:t>Facilitates</a:t>
            </a:r>
            <a:r>
              <a:rPr lang="fr-FR" sz="1600" dirty="0"/>
              <a:t> second </a:t>
            </a:r>
            <a:r>
              <a:rPr lang="fr-FR" sz="1600" dirty="0" err="1"/>
              <a:t>language</a:t>
            </a:r>
            <a:r>
              <a:rPr lang="fr-FR" sz="1600" dirty="0"/>
              <a:t> acquisition ?</a:t>
            </a:r>
            <a:endParaRPr lang="en-GB" sz="1600" dirty="0"/>
          </a:p>
          <a:p>
            <a:pPr marL="0" indent="0">
              <a:buNone/>
            </a:pPr>
            <a:r>
              <a:rPr lang="fr-FR" sz="1600" dirty="0"/>
              <a:t> </a:t>
            </a:r>
            <a:endParaRPr lang="en-GB" sz="1600" dirty="0"/>
          </a:p>
          <a:p>
            <a:pPr marL="0" lvl="0" indent="0">
              <a:buNone/>
            </a:pPr>
            <a:r>
              <a:rPr lang="fr-FR" sz="1600" dirty="0" smtClean="0"/>
              <a:t>3. Les </a:t>
            </a:r>
            <a:r>
              <a:rPr lang="fr-FR" sz="1600" dirty="0"/>
              <a:t>matériaux multimédia sont utilisés efficacement pour aider à améliorer et consolider l’apprentissage de la langue ?</a:t>
            </a:r>
            <a:endParaRPr lang="en-GB" sz="1600" dirty="0"/>
          </a:p>
          <a:p>
            <a:pPr marL="0" indent="0">
              <a:buNone/>
            </a:pPr>
            <a:r>
              <a:rPr lang="en-GB" sz="1600" dirty="0"/>
              <a:t>Makes appropriate and effective use of multimedia to support and enhance learning?</a:t>
            </a:r>
          </a:p>
          <a:p>
            <a:pPr marL="0" indent="0">
              <a:buNone/>
            </a:pPr>
            <a:r>
              <a:rPr lang="en-GB" sz="1600" dirty="0"/>
              <a:t> </a:t>
            </a:r>
          </a:p>
          <a:p>
            <a:pPr marL="0" lvl="0" indent="0">
              <a:buNone/>
            </a:pPr>
            <a:r>
              <a:rPr lang="fr-FR" sz="1600" dirty="0" smtClean="0"/>
              <a:t>4. Les </a:t>
            </a:r>
            <a:r>
              <a:rPr lang="fr-FR" sz="1600" dirty="0"/>
              <a:t>matériaux engagent  l’apprenant ? </a:t>
            </a:r>
            <a:endParaRPr lang="en-GB" sz="1600" dirty="0"/>
          </a:p>
          <a:p>
            <a:pPr marL="0" indent="0">
              <a:buNone/>
            </a:pPr>
            <a:r>
              <a:rPr lang="fr-FR" sz="1600" dirty="0"/>
              <a:t>Engages the </a:t>
            </a:r>
            <a:r>
              <a:rPr lang="fr-FR" sz="1600" dirty="0" err="1"/>
              <a:t>learner</a:t>
            </a:r>
            <a:r>
              <a:rPr lang="fr-FR" sz="1600" dirty="0"/>
              <a:t> ?</a:t>
            </a:r>
            <a:endParaRPr lang="en-GB" sz="1600" dirty="0"/>
          </a:p>
          <a:p>
            <a:pPr marL="0" indent="0">
              <a:buNone/>
            </a:pPr>
            <a:r>
              <a:rPr lang="fr-FR" sz="1600" dirty="0"/>
              <a:t> </a:t>
            </a:r>
            <a:endParaRPr lang="en-GB" sz="1600" dirty="0"/>
          </a:p>
          <a:p>
            <a:pPr marL="0" lvl="0" indent="0">
              <a:buNone/>
            </a:pPr>
            <a:r>
              <a:rPr lang="fr-FR" sz="1600" dirty="0" smtClean="0"/>
              <a:t>5. Les </a:t>
            </a:r>
            <a:r>
              <a:rPr lang="fr-FR" sz="1600" dirty="0"/>
              <a:t>matériaux encouragent à répondre profondément plutôt que superficiellement ?</a:t>
            </a:r>
            <a:endParaRPr lang="en-GB" sz="1600" dirty="0"/>
          </a:p>
          <a:p>
            <a:pPr marL="0" indent="0">
              <a:buNone/>
            </a:pPr>
            <a:r>
              <a:rPr lang="en-GB" sz="1600" dirty="0"/>
              <a:t>The materials encourage deep cognitive processing of the learner</a:t>
            </a:r>
            <a:r>
              <a:rPr lang="en-GB" sz="1600" dirty="0" smtClean="0"/>
              <a:t>?</a:t>
            </a:r>
            <a:endParaRPr lang="en-GB" sz="1600" dirty="0"/>
          </a:p>
        </p:txBody>
      </p:sp>
    </p:spTree>
    <p:extLst>
      <p:ext uri="{BB962C8B-B14F-4D97-AF65-F5344CB8AC3E}">
        <p14:creationId xmlns:p14="http://schemas.microsoft.com/office/powerpoint/2010/main" val="3886116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Pedagogy: strategies and approaches </a:t>
            </a:r>
            <a:endParaRPr lang="en-GB" dirty="0"/>
          </a:p>
        </p:txBody>
      </p:sp>
      <p:sp>
        <p:nvSpPr>
          <p:cNvPr id="6" name="Content Placeholder 5"/>
          <p:cNvSpPr>
            <a:spLocks noGrp="1"/>
          </p:cNvSpPr>
          <p:nvPr>
            <p:ph idx="1"/>
          </p:nvPr>
        </p:nvSpPr>
        <p:spPr/>
        <p:txBody>
          <a:bodyPr>
            <a:normAutofit fontScale="92500" lnSpcReduction="20000"/>
          </a:bodyPr>
          <a:lstStyle/>
          <a:p>
            <a:r>
              <a:rPr lang="en-GB" dirty="0" smtClean="0"/>
              <a:t>Task creation led to the facilitators reflecting on their own teaching skills and approaches:</a:t>
            </a:r>
          </a:p>
          <a:p>
            <a:pPr marL="0" indent="0">
              <a:buNone/>
            </a:pPr>
            <a:endParaRPr lang="en-GB" dirty="0" smtClean="0"/>
          </a:p>
          <a:p>
            <a:pPr marL="0" indent="0">
              <a:buNone/>
            </a:pPr>
            <a:r>
              <a:rPr lang="en-GB" dirty="0" smtClean="0"/>
              <a:t>‘I </a:t>
            </a:r>
            <a:r>
              <a:rPr lang="en-GB" dirty="0"/>
              <a:t>had to try and resist just transferring the skills that I use in a normal classroom onto the online environment because it wouldn’t exactly work</a:t>
            </a:r>
            <a:r>
              <a:rPr lang="en-GB" dirty="0" smtClean="0"/>
              <a:t>.’</a:t>
            </a:r>
          </a:p>
          <a:p>
            <a:pPr marL="0" indent="0">
              <a:buNone/>
            </a:pPr>
            <a:endParaRPr lang="en-GB" dirty="0" smtClean="0"/>
          </a:p>
          <a:p>
            <a:pPr marL="0" indent="0">
              <a:buNone/>
            </a:pPr>
            <a:r>
              <a:rPr lang="en-GB" dirty="0" smtClean="0"/>
              <a:t>‘But </a:t>
            </a:r>
            <a:r>
              <a:rPr lang="en-GB" dirty="0"/>
              <a:t>this really made it personal. And it really made you think critically about the way you plan lessons and staging </a:t>
            </a:r>
            <a:r>
              <a:rPr lang="en-GB" dirty="0" smtClean="0"/>
              <a:t>everything’.</a:t>
            </a:r>
          </a:p>
          <a:p>
            <a:endParaRPr lang="en-GB" dirty="0"/>
          </a:p>
        </p:txBody>
      </p:sp>
    </p:spTree>
    <p:extLst>
      <p:ext uri="{BB962C8B-B14F-4D97-AF65-F5344CB8AC3E}">
        <p14:creationId xmlns:p14="http://schemas.microsoft.com/office/powerpoint/2010/main" val="63577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Pedagogy: student engagement</a:t>
            </a:r>
            <a:endParaRPr lang="en-GB" dirty="0"/>
          </a:p>
        </p:txBody>
      </p:sp>
      <p:sp>
        <p:nvSpPr>
          <p:cNvPr id="3" name="Content Placeholder 2"/>
          <p:cNvSpPr>
            <a:spLocks noGrp="1"/>
          </p:cNvSpPr>
          <p:nvPr>
            <p:ph idx="1"/>
          </p:nvPr>
        </p:nvSpPr>
        <p:spPr/>
        <p:txBody>
          <a:bodyPr>
            <a:noAutofit/>
          </a:bodyPr>
          <a:lstStyle/>
          <a:p>
            <a:r>
              <a:rPr lang="en-GB" sz="2800" dirty="0" smtClean="0"/>
              <a:t>Actual learners meant that there was a lot at stake. How would our students ensure the Lyon students would engage each week?</a:t>
            </a:r>
          </a:p>
          <a:p>
            <a:pPr marL="342900" lvl="1" indent="-342900">
              <a:buFont typeface="Arial" panose="020B0604020202020204" pitchFamily="34" charset="0"/>
              <a:buChar char="•"/>
            </a:pPr>
            <a:r>
              <a:rPr lang="en-GB" dirty="0"/>
              <a:t>Heavy reliance was made on the needs analysis to keep the tasks relevant to students’ needs and wants</a:t>
            </a:r>
            <a:r>
              <a:rPr lang="en-GB" dirty="0" smtClean="0"/>
              <a:t>.</a:t>
            </a:r>
            <a:endParaRPr lang="en-GB" dirty="0"/>
          </a:p>
          <a:p>
            <a:pPr marL="0" lvl="1" indent="0">
              <a:buNone/>
            </a:pPr>
            <a:r>
              <a:rPr lang="en-GB" dirty="0" smtClean="0"/>
              <a:t>‘Because </a:t>
            </a:r>
            <a:r>
              <a:rPr lang="en-GB" dirty="0"/>
              <a:t>we were uploading these tasks on a weekly basis, how am I keeping them, what am I doing to make them come back next week? So variety is very important I’ve </a:t>
            </a:r>
            <a:r>
              <a:rPr lang="en-GB" dirty="0" smtClean="0"/>
              <a:t>learnt’. </a:t>
            </a:r>
          </a:p>
        </p:txBody>
      </p:sp>
    </p:spTree>
    <p:extLst>
      <p:ext uri="{BB962C8B-B14F-4D97-AF65-F5344CB8AC3E}">
        <p14:creationId xmlns:p14="http://schemas.microsoft.com/office/powerpoint/2010/main" val="265182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Pedagogy: complexity</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price to pay for greater complexity was greater demands placed on Kingston students. </a:t>
            </a:r>
          </a:p>
          <a:p>
            <a:endParaRPr lang="en-GB" dirty="0"/>
          </a:p>
          <a:p>
            <a:r>
              <a:rPr lang="en-GB" dirty="0" smtClean="0"/>
              <a:t>Students with experience might have felt less pressure than those with little or no experience.</a:t>
            </a:r>
          </a:p>
          <a:p>
            <a:pPr marL="0" indent="0">
              <a:buNone/>
            </a:pPr>
            <a:endParaRPr lang="en-GB" dirty="0" smtClean="0"/>
          </a:p>
          <a:p>
            <a:pPr marL="0" indent="0">
              <a:buNone/>
            </a:pPr>
            <a:r>
              <a:rPr lang="en-GB" dirty="0" smtClean="0"/>
              <a:t>‘…</a:t>
            </a:r>
            <a:r>
              <a:rPr lang="en-GB" dirty="0"/>
              <a:t>people that have never taught before, not only are they learning to do online teaching, they have to teach online, they have never seen their students, they have to plan their lesson properly, using technology which they are not possibly familiar with, they have to take the technological factors into it </a:t>
            </a:r>
            <a:r>
              <a:rPr lang="en-GB" dirty="0" smtClean="0"/>
              <a:t>…’</a:t>
            </a:r>
            <a:endParaRPr lang="en-GB" dirty="0"/>
          </a:p>
        </p:txBody>
      </p:sp>
    </p:spTree>
    <p:extLst>
      <p:ext uri="{BB962C8B-B14F-4D97-AF65-F5344CB8AC3E}">
        <p14:creationId xmlns:p14="http://schemas.microsoft.com/office/powerpoint/2010/main" val="96109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b="1" dirty="0"/>
          </a:p>
        </p:txBody>
      </p:sp>
      <p:sp>
        <p:nvSpPr>
          <p:cNvPr id="3" name="Content Placeholder 2"/>
          <p:cNvSpPr>
            <a:spLocks noGrp="1"/>
          </p:cNvSpPr>
          <p:nvPr>
            <p:ph idx="1"/>
          </p:nvPr>
        </p:nvSpPr>
        <p:spPr/>
        <p:txBody>
          <a:bodyPr>
            <a:normAutofit fontScale="77500" lnSpcReduction="20000"/>
          </a:bodyPr>
          <a:lstStyle/>
          <a:p>
            <a:r>
              <a:rPr lang="en-GB" dirty="0" smtClean="0"/>
              <a:t>Presentations focus on the role of language in learning and the shared construction of knowledge i.e. collaborative teaching and learning</a:t>
            </a:r>
          </a:p>
          <a:p>
            <a:r>
              <a:rPr lang="en-GB" dirty="0" smtClean="0"/>
              <a:t>The first presentation looks at how new literacies and on line learning can enhance student engagement. </a:t>
            </a:r>
            <a:r>
              <a:rPr lang="en-GB" dirty="0"/>
              <a:t>T</a:t>
            </a:r>
            <a:r>
              <a:rPr lang="en-GB" dirty="0" smtClean="0"/>
              <a:t>he second presentation focuses on how the more established practice of classroom talk can enhance and deepen learning: </a:t>
            </a:r>
            <a:r>
              <a:rPr lang="en-GB" dirty="0"/>
              <a:t>b</a:t>
            </a:r>
            <a:r>
              <a:rPr lang="en-GB" dirty="0" smtClean="0"/>
              <a:t>ut both approaches also place new demands on teachers and students.</a:t>
            </a:r>
          </a:p>
          <a:p>
            <a:r>
              <a:rPr lang="en-GB" dirty="0" smtClean="0"/>
              <a:t>Both presentations are a result of joint planning and evaluation by lecturers at KU working on the MA(Education) English Language Teaching and ITE programmes</a:t>
            </a:r>
          </a:p>
          <a:p>
            <a:endParaRPr lang="en-GB" dirty="0" smtClean="0"/>
          </a:p>
          <a:p>
            <a:endParaRPr lang="en-GB" dirty="0"/>
          </a:p>
        </p:txBody>
      </p:sp>
    </p:spTree>
    <p:extLst>
      <p:ext uri="{BB962C8B-B14F-4D97-AF65-F5344CB8AC3E}">
        <p14:creationId xmlns:p14="http://schemas.microsoft.com/office/powerpoint/2010/main" val="523407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expectations</a:t>
            </a:r>
            <a:endParaRPr lang="en-GB" dirty="0"/>
          </a:p>
        </p:txBody>
      </p:sp>
      <p:sp>
        <p:nvSpPr>
          <p:cNvPr id="3" name="Content Placeholder 2"/>
          <p:cNvSpPr>
            <a:spLocks noGrp="1"/>
          </p:cNvSpPr>
          <p:nvPr>
            <p:ph idx="1"/>
          </p:nvPr>
        </p:nvSpPr>
        <p:spPr/>
        <p:txBody>
          <a:bodyPr>
            <a:normAutofit fontScale="92500"/>
          </a:bodyPr>
          <a:lstStyle/>
          <a:p>
            <a:r>
              <a:rPr lang="en-GB" dirty="0" smtClean="0"/>
              <a:t>Lyon students wanted more real communication to gain confidence in using L2 English.</a:t>
            </a:r>
          </a:p>
          <a:p>
            <a:pPr lvl="1"/>
            <a:r>
              <a:rPr lang="fr-FR" dirty="0"/>
              <a:t>“J’ai passé beaucoup de temps à répondre à ce qui était demandé et j’ai juste eu comme retour une bonne appréciation alors que je sais qu’il y a des fautes, ou des tournures trop françaises”. </a:t>
            </a:r>
            <a:endParaRPr lang="en-GB" dirty="0"/>
          </a:p>
          <a:p>
            <a:pPr lvl="1"/>
            <a:r>
              <a:rPr lang="en-GB" i="1" dirty="0" smtClean="0"/>
              <a:t>I </a:t>
            </a:r>
            <a:r>
              <a:rPr lang="en-GB" i="1" dirty="0"/>
              <a:t>put in a lot of time to respond to what was asked of me and I just had in return a positive reply. However, I know there were mistakes or turn of phrases too </a:t>
            </a:r>
            <a:r>
              <a:rPr lang="en-GB" i="1" dirty="0" smtClean="0"/>
              <a:t>French</a:t>
            </a:r>
            <a:r>
              <a:rPr lang="en-GB" dirty="0" smtClean="0"/>
              <a:t>.</a:t>
            </a:r>
            <a:endParaRPr lang="en-GB" dirty="0"/>
          </a:p>
        </p:txBody>
      </p:sp>
    </p:spTree>
    <p:extLst>
      <p:ext uri="{BB962C8B-B14F-4D97-AF65-F5344CB8AC3E}">
        <p14:creationId xmlns:p14="http://schemas.microsoft.com/office/powerpoint/2010/main" val="1748825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452120" cy="566738"/>
          </a:xfrm>
        </p:spPr>
        <p:txBody>
          <a:bodyPr>
            <a:normAutofit/>
          </a:bodyPr>
          <a:lstStyle/>
          <a:p>
            <a:r>
              <a:rPr lang="en-GB" dirty="0" smtClean="0"/>
              <a:t>Pedagogy: materials design and teacher development</a:t>
            </a:r>
            <a:endParaRPr lang="en-GB" dirty="0"/>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t="12518" b="12518"/>
          <a:stretch>
            <a:fillRect/>
          </a:stretch>
        </p:blipFill>
        <p:spPr/>
      </p:pic>
      <p:sp>
        <p:nvSpPr>
          <p:cNvPr id="4" name="Text Placeholder 3"/>
          <p:cNvSpPr>
            <a:spLocks noGrp="1"/>
          </p:cNvSpPr>
          <p:nvPr>
            <p:ph type="body" sz="half" idx="2"/>
          </p:nvPr>
        </p:nvSpPr>
        <p:spPr>
          <a:xfrm>
            <a:off x="755576" y="5445224"/>
            <a:ext cx="7488832" cy="1008112"/>
          </a:xfrm>
        </p:spPr>
        <p:txBody>
          <a:bodyPr>
            <a:normAutofit fontScale="92500"/>
          </a:bodyPr>
          <a:lstStyle/>
          <a:p>
            <a:r>
              <a:rPr lang="en-GB" dirty="0" smtClean="0"/>
              <a:t>‘…and </a:t>
            </a:r>
            <a:r>
              <a:rPr lang="en-GB" dirty="0"/>
              <a:t>I think even creating the materials it helped me improve my skills as a teacher cause not only the pedagogical side to </a:t>
            </a:r>
            <a:r>
              <a:rPr lang="en-GB" dirty="0" smtClean="0"/>
              <a:t>it… but </a:t>
            </a:r>
            <a:r>
              <a:rPr lang="en-GB" dirty="0"/>
              <a:t>I feel like that really helped me to think of different ways.. to think how to use a simple thing like </a:t>
            </a:r>
            <a:r>
              <a:rPr lang="en-GB" dirty="0" smtClean="0"/>
              <a:t>movie </a:t>
            </a:r>
            <a:r>
              <a:rPr lang="en-GB" dirty="0"/>
              <a:t>and base my lesson on that or at least make it the beginning of the lesson. So I think it pushed me as a teacher and there was pressure but I feel like it helped me develop as a </a:t>
            </a:r>
            <a:r>
              <a:rPr lang="en-GB" dirty="0" smtClean="0"/>
              <a:t>teacher.’</a:t>
            </a:r>
            <a:endParaRPr lang="en-GB" dirty="0"/>
          </a:p>
          <a:p>
            <a:endParaRPr lang="en-GB"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88640"/>
            <a:ext cx="6480720" cy="478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009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idx="1"/>
          </p:nvPr>
        </p:nvSpPr>
        <p:spPr>
          <a:xfrm>
            <a:off x="457200" y="1600200"/>
            <a:ext cx="8229600" cy="4925144"/>
          </a:xfrm>
        </p:spPr>
        <p:txBody>
          <a:bodyPr>
            <a:normAutofit fontScale="85000" lnSpcReduction="10000"/>
          </a:bodyPr>
          <a:lstStyle/>
          <a:p>
            <a:pPr marL="0" indent="0">
              <a:buNone/>
            </a:pPr>
            <a:r>
              <a:rPr lang="en-US" sz="2000" dirty="0" smtClean="0"/>
              <a:t>‘</a:t>
            </a:r>
            <a:r>
              <a:rPr lang="en-GB" sz="2000" dirty="0" smtClean="0"/>
              <a:t>I </a:t>
            </a:r>
            <a:r>
              <a:rPr lang="en-GB" sz="2000" dirty="0"/>
              <a:t>think perhaps if they know how much this is worth perhaps 5% or 10% whatever is given and maybe, I actually read about the French education system where there is this focus on product and not process; there is the focus on the teacher, teacher centred way and not student centred and so I think that maybe adds to…that caused more problems for me because with the student, because maybe she didn’t consider this a way of learning </a:t>
            </a:r>
            <a:r>
              <a:rPr lang="en-GB" sz="2000" dirty="0" smtClean="0"/>
              <a:t>language’ (Kingston student)</a:t>
            </a:r>
          </a:p>
          <a:p>
            <a:pPr marL="0" indent="0">
              <a:buNone/>
            </a:pPr>
            <a:r>
              <a:rPr lang="en-GB" sz="2000" dirty="0" smtClean="0"/>
              <a:t> </a:t>
            </a:r>
          </a:p>
          <a:p>
            <a:pPr marL="0" indent="0">
              <a:buNone/>
            </a:pPr>
            <a:r>
              <a:rPr lang="en-GB" sz="2000" dirty="0" smtClean="0"/>
              <a:t>‘It </a:t>
            </a:r>
            <a:r>
              <a:rPr lang="en-GB" sz="2000" dirty="0"/>
              <a:t>felt sometimes as if my learners didn’t quite know what the whole thing was about and they were incredibly excited and motivated to learn English but they didn’t understand that this was just an experiment, or not an experiment, but that this was just a limited task they had to do and its not going to be an </a:t>
            </a:r>
            <a:r>
              <a:rPr lang="en-GB" sz="2000" dirty="0" err="1"/>
              <a:t>ongoing</a:t>
            </a:r>
            <a:r>
              <a:rPr lang="en-GB" sz="2000" dirty="0"/>
              <a:t> thing, its not going to be life changing for them (laughs)</a:t>
            </a:r>
            <a:r>
              <a:rPr lang="en-GB" sz="2000" dirty="0" smtClean="0"/>
              <a:t>.’(Kingston student)</a:t>
            </a:r>
          </a:p>
          <a:p>
            <a:pPr marL="0" indent="0">
              <a:buNone/>
            </a:pPr>
            <a:endParaRPr lang="en-GB" sz="2000" dirty="0" smtClean="0"/>
          </a:p>
          <a:p>
            <a:pPr marL="0" indent="0">
              <a:buNone/>
            </a:pPr>
            <a:r>
              <a:rPr lang="en-GB" sz="2000" dirty="0" smtClean="0"/>
              <a:t>‘One </a:t>
            </a:r>
            <a:r>
              <a:rPr lang="en-GB" sz="2000" dirty="0"/>
              <a:t>of the learners didn’t manage to complete all the tasks, I think partly because the technology didn’t work but also I think also they just weren’t really aware of what was expected of them.  Maybe that’s partly my fault because I didn’t explain in detail enough at the beginning, you know, this is the time you have to do it.  You know I did say it, but maybe I should have said it earlier’ (Kingston student)</a:t>
            </a:r>
          </a:p>
          <a:p>
            <a:pPr marL="0" indent="0">
              <a:buNone/>
            </a:pPr>
            <a:r>
              <a:rPr lang="en-GB" sz="2000" dirty="0" smtClean="0"/>
              <a:t> </a:t>
            </a:r>
            <a:endParaRPr lang="en-GB" sz="2000" dirty="0"/>
          </a:p>
          <a:p>
            <a:pPr marL="0" indent="0">
              <a:buNone/>
            </a:pPr>
            <a:endParaRPr lang="en-GB" sz="2000" dirty="0"/>
          </a:p>
          <a:p>
            <a:pPr marL="0" indent="0">
              <a:buNone/>
            </a:pPr>
            <a:endParaRPr lang="en-GB" sz="2000" dirty="0"/>
          </a:p>
          <a:p>
            <a:pPr marL="0" indent="0">
              <a:buNone/>
            </a:pPr>
            <a:endParaRPr lang="en-US" dirty="0"/>
          </a:p>
        </p:txBody>
      </p:sp>
    </p:spTree>
    <p:extLst>
      <p:ext uri="{BB962C8B-B14F-4D97-AF65-F5344CB8AC3E}">
        <p14:creationId xmlns:p14="http://schemas.microsoft.com/office/powerpoint/2010/main" val="13508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feedback: </a:t>
            </a:r>
            <a:br>
              <a:rPr lang="en-GB" dirty="0"/>
            </a:br>
            <a:r>
              <a:rPr lang="en-GB" dirty="0"/>
              <a:t>the good, the bad and the ugly</a:t>
            </a:r>
          </a:p>
        </p:txBody>
      </p:sp>
      <p:sp>
        <p:nvSpPr>
          <p:cNvPr id="3" name="Content Placeholder 2"/>
          <p:cNvSpPr>
            <a:spLocks noGrp="1"/>
          </p:cNvSpPr>
          <p:nvPr>
            <p:ph idx="1"/>
          </p:nvPr>
        </p:nvSpPr>
        <p:spPr/>
        <p:txBody>
          <a:bodyPr>
            <a:normAutofit fontScale="77500" lnSpcReduction="20000"/>
          </a:bodyPr>
          <a:lstStyle/>
          <a:p>
            <a:pPr marL="0" lvl="0" indent="0">
              <a:buNone/>
            </a:pPr>
            <a:r>
              <a:rPr lang="fr-FR" dirty="0"/>
              <a:t>2. L’atelier faciliter l’apprentissage de la langue anglaise ?</a:t>
            </a:r>
            <a:r>
              <a:rPr lang="en-GB" dirty="0"/>
              <a:t> </a:t>
            </a:r>
            <a:r>
              <a:rPr lang="fr-FR" dirty="0" err="1" smtClean="0"/>
              <a:t>Facilitates</a:t>
            </a:r>
            <a:r>
              <a:rPr lang="fr-FR" dirty="0" smtClean="0"/>
              <a:t> </a:t>
            </a:r>
            <a:r>
              <a:rPr lang="fr-FR" dirty="0"/>
              <a:t>second </a:t>
            </a:r>
            <a:r>
              <a:rPr lang="fr-FR" dirty="0" err="1"/>
              <a:t>language</a:t>
            </a:r>
            <a:r>
              <a:rPr lang="fr-FR" dirty="0"/>
              <a:t> acquisition </a:t>
            </a:r>
            <a:r>
              <a:rPr lang="fr-FR" dirty="0" smtClean="0"/>
              <a:t>?</a:t>
            </a:r>
          </a:p>
          <a:p>
            <a:r>
              <a:rPr lang="en-GB" b="1" dirty="0"/>
              <a:t>S1 :</a:t>
            </a:r>
            <a:r>
              <a:rPr lang="en-GB" dirty="0"/>
              <a:t> It does but it’s important to get </a:t>
            </a:r>
            <a:r>
              <a:rPr lang="en-GB" dirty="0" err="1"/>
              <a:t>informations</a:t>
            </a:r>
            <a:r>
              <a:rPr lang="en-GB" dirty="0"/>
              <a:t> about our tutor at the  very beginning of the session – it helps to get involved. </a:t>
            </a:r>
          </a:p>
          <a:p>
            <a:r>
              <a:rPr lang="en-GB" b="1" dirty="0"/>
              <a:t>S2 :</a:t>
            </a:r>
            <a:r>
              <a:rPr lang="en-GB" dirty="0"/>
              <a:t> </a:t>
            </a:r>
            <a:r>
              <a:rPr lang="en-US" dirty="0"/>
              <a:t>Yes I learn some new vocabulary.</a:t>
            </a:r>
            <a:endParaRPr lang="en-GB" dirty="0"/>
          </a:p>
          <a:p>
            <a:r>
              <a:rPr lang="en-GB" b="1" dirty="0"/>
              <a:t>S3 :</a:t>
            </a:r>
            <a:r>
              <a:rPr lang="en-GB" dirty="0"/>
              <a:t> If this online workshop is considered as a language support class or maintenance of level, especially for student in university who are not doing their studying in English language but need this language to do some academic activities or for salaries who want to improve their English skill for a professional objective, the idea of a English class online seems quite realistic and useful.</a:t>
            </a:r>
          </a:p>
          <a:p>
            <a:pPr marL="0" lvl="0" indent="0">
              <a:buNone/>
            </a:pPr>
            <a:endParaRPr lang="en-GB" dirty="0"/>
          </a:p>
          <a:p>
            <a:endParaRPr lang="en-GB" dirty="0"/>
          </a:p>
        </p:txBody>
      </p:sp>
    </p:spTree>
    <p:extLst>
      <p:ext uri="{BB962C8B-B14F-4D97-AF65-F5344CB8AC3E}">
        <p14:creationId xmlns:p14="http://schemas.microsoft.com/office/powerpoint/2010/main" val="1774466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a:t>
            </a:r>
            <a:r>
              <a:rPr lang="en-GB" dirty="0" smtClean="0"/>
              <a:t>feedback: </a:t>
            </a:r>
            <a:br>
              <a:rPr lang="en-GB" dirty="0" smtClean="0"/>
            </a:br>
            <a:r>
              <a:rPr lang="en-GB" dirty="0" smtClean="0"/>
              <a:t>the good, the bad and the ugly</a:t>
            </a:r>
            <a:endParaRPr lang="en-GB" dirty="0"/>
          </a:p>
        </p:txBody>
      </p:sp>
      <p:sp>
        <p:nvSpPr>
          <p:cNvPr id="8" name="Content Placeholder 7"/>
          <p:cNvSpPr>
            <a:spLocks noGrp="1"/>
          </p:cNvSpPr>
          <p:nvPr>
            <p:ph idx="1"/>
          </p:nvPr>
        </p:nvSpPr>
        <p:spPr/>
        <p:txBody>
          <a:bodyPr>
            <a:normAutofit/>
          </a:bodyPr>
          <a:lstStyle/>
          <a:p>
            <a:pPr marL="0" lvl="0" indent="0">
              <a:buNone/>
            </a:pPr>
            <a:r>
              <a:rPr lang="fr-FR" sz="2400" dirty="0" smtClean="0"/>
              <a:t>2. L’atelier </a:t>
            </a:r>
            <a:r>
              <a:rPr lang="fr-FR" sz="2400" dirty="0"/>
              <a:t>faciliter l’apprentissage de la langue anglaise </a:t>
            </a:r>
            <a:r>
              <a:rPr lang="fr-FR" sz="2400" dirty="0" smtClean="0"/>
              <a:t>?</a:t>
            </a:r>
            <a:r>
              <a:rPr lang="en-GB" sz="2400" dirty="0"/>
              <a:t> </a:t>
            </a:r>
            <a:r>
              <a:rPr lang="fr-FR" sz="2400" dirty="0" err="1" smtClean="0"/>
              <a:t>Facilitates</a:t>
            </a:r>
            <a:r>
              <a:rPr lang="fr-FR" sz="2400" dirty="0" smtClean="0"/>
              <a:t> </a:t>
            </a:r>
            <a:r>
              <a:rPr lang="fr-FR" sz="2400" dirty="0"/>
              <a:t>second </a:t>
            </a:r>
            <a:r>
              <a:rPr lang="fr-FR" sz="2400" dirty="0" err="1"/>
              <a:t>language</a:t>
            </a:r>
            <a:r>
              <a:rPr lang="fr-FR" sz="2400" dirty="0"/>
              <a:t> acquisition </a:t>
            </a:r>
            <a:r>
              <a:rPr lang="fr-FR" sz="2400" dirty="0" smtClean="0"/>
              <a:t>?</a:t>
            </a:r>
            <a:endParaRPr lang="en-GB" sz="2400" dirty="0"/>
          </a:p>
          <a:p>
            <a:r>
              <a:rPr lang="fr-FR" sz="2400" b="1" dirty="0" smtClean="0"/>
              <a:t>S4</a:t>
            </a:r>
            <a:r>
              <a:rPr lang="fr-FR" sz="2400" dirty="0" smtClean="0"/>
              <a:t>: </a:t>
            </a:r>
            <a:r>
              <a:rPr lang="fr-FR" sz="2400" i="1" dirty="0" smtClean="0"/>
              <a:t>Je </a:t>
            </a:r>
            <a:r>
              <a:rPr lang="fr-FR" sz="2400" i="1" dirty="0"/>
              <a:t>pensais que cet atelier aurai pu me facilité l’apprentissage de la langue anglaise mais ce ne fut pas le cas. </a:t>
            </a:r>
            <a:r>
              <a:rPr lang="en-GB" sz="2400" dirty="0" smtClean="0"/>
              <a:t>I </a:t>
            </a:r>
            <a:r>
              <a:rPr lang="en-GB" sz="2400" dirty="0"/>
              <a:t>thought this workshop will have been able to ease the learning of the English language, but this was not the case</a:t>
            </a:r>
            <a:r>
              <a:rPr lang="en-GB" sz="2400" dirty="0" smtClean="0"/>
              <a:t>.</a:t>
            </a:r>
            <a:endParaRPr lang="en-GB" sz="2400" dirty="0"/>
          </a:p>
          <a:p>
            <a:pPr marL="0" indent="0">
              <a:buNone/>
            </a:pPr>
            <a:endParaRPr lang="en-GB" dirty="0" smtClean="0"/>
          </a:p>
        </p:txBody>
      </p:sp>
    </p:spTree>
    <p:extLst>
      <p:ext uri="{BB962C8B-B14F-4D97-AF65-F5344CB8AC3E}">
        <p14:creationId xmlns:p14="http://schemas.microsoft.com/office/powerpoint/2010/main" val="2106654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Autonomy and Powerlessness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more autonomous teachers reflected on what they could have done differently and believed in their own efficacy.</a:t>
            </a:r>
          </a:p>
          <a:p>
            <a:r>
              <a:rPr lang="en-US" dirty="0" smtClean="0"/>
              <a:t>The less autonomous reflected on limitations of the technology or failings of the French students and felt largely powerless to affect change in the learning environment </a:t>
            </a:r>
          </a:p>
          <a:p>
            <a:r>
              <a:rPr lang="en-US" dirty="0" smtClean="0"/>
              <a:t>Link between autonomy as learners and independence as teachers </a:t>
            </a:r>
          </a:p>
          <a:p>
            <a:endParaRPr lang="en-US" dirty="0"/>
          </a:p>
          <a:p>
            <a:pPr marL="0" indent="0">
              <a:buNone/>
            </a:pPr>
            <a:endParaRPr lang="en-US" dirty="0" smtClean="0"/>
          </a:p>
          <a:p>
            <a:endParaRPr lang="en-US" dirty="0"/>
          </a:p>
          <a:p>
            <a:r>
              <a:rPr lang="en-US" dirty="0" smtClean="0"/>
              <a:t>Digital Natives/Digital immigrants (</a:t>
            </a:r>
            <a:r>
              <a:rPr lang="en-US" dirty="0" err="1" smtClean="0"/>
              <a:t>Prensky</a:t>
            </a:r>
            <a:r>
              <a:rPr lang="en-US" dirty="0" smtClean="0"/>
              <a:t>, 2001)</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78609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&amp; implications</a:t>
            </a:r>
            <a:endParaRPr lang="en-GB" dirty="0"/>
          </a:p>
        </p:txBody>
      </p:sp>
      <p:sp>
        <p:nvSpPr>
          <p:cNvPr id="3" name="Content Placeholder 2"/>
          <p:cNvSpPr>
            <a:spLocks noGrp="1"/>
          </p:cNvSpPr>
          <p:nvPr>
            <p:ph idx="1"/>
          </p:nvPr>
        </p:nvSpPr>
        <p:spPr/>
        <p:txBody>
          <a:bodyPr>
            <a:normAutofit lnSpcReduction="10000"/>
          </a:bodyPr>
          <a:lstStyle/>
          <a:p>
            <a:r>
              <a:rPr lang="en-GB" dirty="0" smtClean="0"/>
              <a:t>Kingston students tended not to realise the implications of facilitating actual online learning until during or after the event. </a:t>
            </a:r>
          </a:p>
          <a:p>
            <a:r>
              <a:rPr lang="en-GB" dirty="0" smtClean="0"/>
              <a:t>The pressure of materials </a:t>
            </a:r>
            <a:r>
              <a:rPr lang="en-GB" dirty="0"/>
              <a:t>preparation </a:t>
            </a:r>
            <a:r>
              <a:rPr lang="en-GB" dirty="0" smtClean="0"/>
              <a:t>for authentic online learners saw a developing awareness of the complexities involved.</a:t>
            </a:r>
          </a:p>
          <a:p>
            <a:r>
              <a:rPr lang="en-GB" dirty="0" smtClean="0"/>
              <a:t>Some Kingston and Lyon students had a lack of engagement with the course which led to frustration on both sides.</a:t>
            </a:r>
          </a:p>
          <a:p>
            <a:endParaRPr lang="en-GB" dirty="0"/>
          </a:p>
        </p:txBody>
      </p:sp>
    </p:spTree>
    <p:extLst>
      <p:ext uri="{BB962C8B-B14F-4D97-AF65-F5344CB8AC3E}">
        <p14:creationId xmlns:p14="http://schemas.microsoft.com/office/powerpoint/2010/main" val="1221477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Ways forward</a:t>
            </a:r>
            <a:endParaRPr lang="en-GB" dirty="0"/>
          </a:p>
        </p:txBody>
      </p:sp>
      <p:sp>
        <p:nvSpPr>
          <p:cNvPr id="3" name="Content Placeholder 2"/>
          <p:cNvSpPr>
            <a:spLocks noGrp="1"/>
          </p:cNvSpPr>
          <p:nvPr>
            <p:ph idx="1"/>
          </p:nvPr>
        </p:nvSpPr>
        <p:spPr/>
        <p:txBody>
          <a:bodyPr>
            <a:normAutofit fontScale="92500" lnSpcReduction="20000"/>
          </a:bodyPr>
          <a:lstStyle/>
          <a:p>
            <a:r>
              <a:rPr lang="en-GB" dirty="0"/>
              <a:t>Expectations made more explicit in early </a:t>
            </a:r>
            <a:r>
              <a:rPr lang="en-GB" dirty="0" smtClean="0"/>
              <a:t>stages</a:t>
            </a:r>
          </a:p>
          <a:p>
            <a:r>
              <a:rPr lang="en-GB" dirty="0" smtClean="0"/>
              <a:t>Recruit only those French students who have the motivation and time to engage with online language learning materials.</a:t>
            </a:r>
          </a:p>
          <a:p>
            <a:r>
              <a:rPr lang="en-GB" dirty="0" smtClean="0"/>
              <a:t>Model needs analysis – strengths and weaknesses</a:t>
            </a:r>
          </a:p>
          <a:p>
            <a:r>
              <a:rPr lang="en-GB" dirty="0"/>
              <a:t>Kingston students ‘present’ </a:t>
            </a:r>
            <a:r>
              <a:rPr lang="en-GB" dirty="0" smtClean="0"/>
              <a:t>themselves </a:t>
            </a:r>
            <a:r>
              <a:rPr lang="en-GB" dirty="0"/>
              <a:t>via </a:t>
            </a:r>
            <a:r>
              <a:rPr lang="en-GB" dirty="0" smtClean="0"/>
              <a:t>video to avoid communicating into a void.</a:t>
            </a:r>
          </a:p>
          <a:p>
            <a:r>
              <a:rPr lang="en-GB" dirty="0" smtClean="0"/>
              <a:t>More exploration of ways to solve problems that arise in the online workshops</a:t>
            </a:r>
            <a:endParaRPr lang="en-GB" dirty="0"/>
          </a:p>
        </p:txBody>
      </p:sp>
    </p:spTree>
    <p:extLst>
      <p:ext uri="{BB962C8B-B14F-4D97-AF65-F5344CB8AC3E}">
        <p14:creationId xmlns:p14="http://schemas.microsoft.com/office/powerpoint/2010/main" val="333198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a:bodyPr>
          <a:lstStyle/>
          <a:p>
            <a:pPr marL="0" indent="0">
              <a:buNone/>
            </a:pPr>
            <a:r>
              <a:rPr lang="en-US" sz="1800" dirty="0" err="1" smtClean="0"/>
              <a:t>Boulton</a:t>
            </a:r>
            <a:r>
              <a:rPr lang="en-US" sz="1800" dirty="0" smtClean="0"/>
              <a:t>, A. &amp; Booth, P. (2001) ‘Communication </a:t>
            </a:r>
            <a:r>
              <a:rPr lang="en-US" sz="1800" dirty="0"/>
              <a:t>in the void and communication avoided: Medium and mediation in on-line language teaching’. </a:t>
            </a:r>
            <a:r>
              <a:rPr lang="fr-FR" sz="1800" i="1" dirty="0" err="1"/>
              <a:t>ASp</a:t>
            </a:r>
            <a:r>
              <a:rPr lang="fr-FR" sz="1800" i="1" dirty="0"/>
              <a:t> La Revue du GERAS</a:t>
            </a:r>
            <a:r>
              <a:rPr lang="fr-FR" sz="1800" dirty="0"/>
              <a:t> (Groupe d’Etude et de Recherche en Anglais de Spécialité) 31/33, 2001</a:t>
            </a:r>
            <a:r>
              <a:rPr lang="fr-FR" sz="1800" dirty="0" smtClean="0"/>
              <a:t>.</a:t>
            </a:r>
          </a:p>
          <a:p>
            <a:pPr marL="0" indent="0">
              <a:buNone/>
            </a:pPr>
            <a:r>
              <a:rPr lang="fr-FR" sz="1800" dirty="0" err="1" smtClean="0"/>
              <a:t>Imms</a:t>
            </a:r>
            <a:r>
              <a:rPr lang="fr-FR" sz="1800" dirty="0" smtClean="0"/>
              <a:t>, W. &amp; Lloyd, E. (2001) The </a:t>
            </a:r>
            <a:r>
              <a:rPr lang="fr-FR" sz="1800" dirty="0" err="1" smtClean="0"/>
              <a:t>ArTeach</a:t>
            </a:r>
            <a:r>
              <a:rPr lang="fr-FR" sz="1800" dirty="0" smtClean="0"/>
              <a:t> </a:t>
            </a:r>
            <a:r>
              <a:rPr lang="fr-FR" sz="1800" dirty="0" err="1" smtClean="0"/>
              <a:t>project</a:t>
            </a:r>
            <a:r>
              <a:rPr lang="fr-FR" sz="1800" dirty="0" smtClean="0"/>
              <a:t>: one </a:t>
            </a:r>
            <a:r>
              <a:rPr lang="fr-FR" sz="1800" dirty="0" err="1" smtClean="0"/>
              <a:t>strategy</a:t>
            </a:r>
            <a:r>
              <a:rPr lang="fr-FR" sz="1800" dirty="0" smtClean="0"/>
              <a:t> for </a:t>
            </a:r>
            <a:r>
              <a:rPr lang="fr-FR" sz="1800" dirty="0" err="1" smtClean="0"/>
              <a:t>integrating</a:t>
            </a:r>
            <a:r>
              <a:rPr lang="fr-FR" sz="1800" dirty="0" smtClean="0"/>
              <a:t> ICT </a:t>
            </a:r>
            <a:r>
              <a:rPr lang="fr-FR" sz="1800" dirty="0" err="1" smtClean="0"/>
              <a:t>skills</a:t>
            </a:r>
            <a:r>
              <a:rPr lang="fr-FR" sz="1800" dirty="0" smtClean="0"/>
              <a:t> and curriculum design </a:t>
            </a:r>
            <a:r>
              <a:rPr lang="fr-FR" sz="1800" dirty="0" err="1" smtClean="0"/>
              <a:t>during</a:t>
            </a:r>
            <a:r>
              <a:rPr lang="fr-FR" sz="1800" dirty="0" smtClean="0"/>
              <a:t> </a:t>
            </a:r>
            <a:r>
              <a:rPr lang="fr-FR" sz="1800" dirty="0" err="1" smtClean="0"/>
              <a:t>pre</a:t>
            </a:r>
            <a:r>
              <a:rPr lang="fr-FR" sz="1800" dirty="0" smtClean="0"/>
              <a:t>-service </a:t>
            </a:r>
            <a:r>
              <a:rPr lang="fr-FR" sz="1800" dirty="0" err="1" smtClean="0"/>
              <a:t>teacher</a:t>
            </a:r>
            <a:r>
              <a:rPr lang="fr-FR" sz="1800" dirty="0" smtClean="0"/>
              <a:t> training, in </a:t>
            </a:r>
            <a:r>
              <a:rPr lang="fr-FR" sz="1800" i="1" dirty="0" smtClean="0"/>
              <a:t>ICT in </a:t>
            </a:r>
            <a:r>
              <a:rPr lang="fr-FR" sz="1800" i="1" dirty="0" err="1" smtClean="0"/>
              <a:t>Teacher</a:t>
            </a:r>
            <a:r>
              <a:rPr lang="fr-FR" sz="1800" i="1" dirty="0" smtClean="0"/>
              <a:t> Education: </a:t>
            </a:r>
            <a:r>
              <a:rPr lang="fr-FR" sz="1800" i="1" dirty="0" err="1" smtClean="0"/>
              <a:t>Challenging</a:t>
            </a:r>
            <a:r>
              <a:rPr lang="fr-FR" sz="1800" i="1" dirty="0" smtClean="0"/>
              <a:t> prospects</a:t>
            </a:r>
            <a:r>
              <a:rPr lang="fr-FR" sz="1800" dirty="0" smtClean="0"/>
              <a:t> (2001) </a:t>
            </a:r>
            <a:r>
              <a:rPr lang="fr-FR" sz="1800" dirty="0" err="1" smtClean="0"/>
              <a:t>Chaib</a:t>
            </a:r>
            <a:r>
              <a:rPr lang="fr-FR" sz="1800" dirty="0" smtClean="0"/>
              <a:t>, M. &amp; </a:t>
            </a:r>
            <a:r>
              <a:rPr lang="fr-FR" sz="1800" dirty="0" err="1" smtClean="0"/>
              <a:t>Svensson</a:t>
            </a:r>
            <a:r>
              <a:rPr lang="fr-FR" sz="1800" dirty="0" smtClean="0"/>
              <a:t>, A K (</a:t>
            </a:r>
            <a:r>
              <a:rPr lang="fr-FR" sz="1800" dirty="0" err="1" smtClean="0"/>
              <a:t>eds</a:t>
            </a:r>
            <a:r>
              <a:rPr lang="fr-FR" sz="1800" dirty="0" smtClean="0"/>
              <a:t>).</a:t>
            </a:r>
          </a:p>
          <a:p>
            <a:pPr marL="0" indent="0">
              <a:buNone/>
            </a:pPr>
            <a:r>
              <a:rPr lang="fr-FR" sz="1800" dirty="0" err="1" smtClean="0"/>
              <a:t>Korthagen</a:t>
            </a:r>
            <a:r>
              <a:rPr lang="fr-FR" sz="1800" dirty="0" smtClean="0"/>
              <a:t>, F. A. J. (2010) </a:t>
            </a:r>
            <a:r>
              <a:rPr lang="fr-FR" sz="1800" dirty="0" err="1" smtClean="0"/>
              <a:t>Situated</a:t>
            </a:r>
            <a:r>
              <a:rPr lang="fr-FR" sz="1800" dirty="0" smtClean="0"/>
              <a:t> </a:t>
            </a:r>
            <a:r>
              <a:rPr lang="fr-FR" sz="1800" dirty="0" err="1" smtClean="0"/>
              <a:t>learning</a:t>
            </a:r>
            <a:r>
              <a:rPr lang="fr-FR" sz="1800" dirty="0" smtClean="0"/>
              <a:t> </a:t>
            </a:r>
            <a:r>
              <a:rPr lang="fr-FR" sz="1800" dirty="0" err="1" smtClean="0"/>
              <a:t>theory</a:t>
            </a:r>
            <a:r>
              <a:rPr lang="fr-FR" sz="1800" dirty="0" smtClean="0"/>
              <a:t> and the </a:t>
            </a:r>
            <a:r>
              <a:rPr lang="fr-FR" sz="1800" dirty="0" err="1" smtClean="0"/>
              <a:t>pedagogy</a:t>
            </a:r>
            <a:r>
              <a:rPr lang="fr-FR" sz="1800" dirty="0" smtClean="0"/>
              <a:t> of </a:t>
            </a:r>
            <a:r>
              <a:rPr lang="fr-FR" sz="1800" dirty="0" err="1" smtClean="0"/>
              <a:t>teacher</a:t>
            </a:r>
            <a:r>
              <a:rPr lang="fr-FR" sz="1800" dirty="0" smtClean="0"/>
              <a:t> </a:t>
            </a:r>
            <a:r>
              <a:rPr lang="fr-FR" sz="1800" dirty="0" err="1" smtClean="0"/>
              <a:t>education</a:t>
            </a:r>
            <a:r>
              <a:rPr lang="fr-FR" sz="1800" dirty="0" smtClean="0"/>
              <a:t>: </a:t>
            </a:r>
            <a:r>
              <a:rPr lang="fr-FR" sz="1800" dirty="0" err="1" smtClean="0"/>
              <a:t>Towards</a:t>
            </a:r>
            <a:r>
              <a:rPr lang="fr-FR" sz="1800" dirty="0" smtClean="0"/>
              <a:t> an </a:t>
            </a:r>
            <a:r>
              <a:rPr lang="fr-FR" sz="1800" dirty="0" err="1" smtClean="0"/>
              <a:t>integrated</a:t>
            </a:r>
            <a:r>
              <a:rPr lang="fr-FR" sz="1800" dirty="0" smtClean="0"/>
              <a:t> </a:t>
            </a:r>
            <a:r>
              <a:rPr lang="fr-FR" sz="1800" dirty="0" err="1" smtClean="0"/>
              <a:t>view</a:t>
            </a:r>
            <a:r>
              <a:rPr lang="fr-FR" sz="1800" dirty="0" smtClean="0"/>
              <a:t> of </a:t>
            </a:r>
            <a:r>
              <a:rPr lang="fr-FR" sz="1800" dirty="0" err="1" smtClean="0"/>
              <a:t>teacher</a:t>
            </a:r>
            <a:r>
              <a:rPr lang="fr-FR" sz="1800" dirty="0" smtClean="0"/>
              <a:t> </a:t>
            </a:r>
            <a:r>
              <a:rPr lang="fr-FR" sz="1800" dirty="0" err="1" smtClean="0"/>
              <a:t>behaviour</a:t>
            </a:r>
            <a:r>
              <a:rPr lang="fr-FR" sz="1800" dirty="0" smtClean="0"/>
              <a:t> and </a:t>
            </a:r>
            <a:r>
              <a:rPr lang="fr-FR" sz="1800" dirty="0" err="1" smtClean="0"/>
              <a:t>teacher</a:t>
            </a:r>
            <a:r>
              <a:rPr lang="fr-FR" sz="1800" dirty="0" smtClean="0"/>
              <a:t> </a:t>
            </a:r>
            <a:r>
              <a:rPr lang="fr-FR" sz="1800" dirty="0" err="1" smtClean="0"/>
              <a:t>learning</a:t>
            </a:r>
            <a:r>
              <a:rPr lang="fr-FR" sz="1800" dirty="0" smtClean="0"/>
              <a:t>. </a:t>
            </a:r>
            <a:r>
              <a:rPr lang="fr-FR" sz="1800" i="1" dirty="0" err="1" smtClean="0"/>
              <a:t>Teaching</a:t>
            </a:r>
            <a:r>
              <a:rPr lang="fr-FR" sz="1800" i="1" dirty="0" smtClean="0"/>
              <a:t> and </a:t>
            </a:r>
            <a:r>
              <a:rPr lang="fr-FR" sz="1800" i="1" dirty="0" err="1" smtClean="0"/>
              <a:t>Teacher</a:t>
            </a:r>
            <a:r>
              <a:rPr lang="fr-FR" sz="1800" i="1" dirty="0" smtClean="0"/>
              <a:t> Education</a:t>
            </a:r>
            <a:r>
              <a:rPr lang="fr-FR" sz="1800" dirty="0" smtClean="0"/>
              <a:t>, 26: 98-106.</a:t>
            </a:r>
            <a:endParaRPr lang="en-GB" sz="1800" dirty="0" smtClean="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2119468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4800600"/>
            <a:ext cx="5082952" cy="566738"/>
          </a:xfrm>
        </p:spPr>
        <p:txBody>
          <a:bodyPr>
            <a:normAutofit fontScale="90000"/>
          </a:bodyPr>
          <a:lstStyle/>
          <a:p>
            <a:r>
              <a:rPr lang="en-US" dirty="0"/>
              <a:t/>
            </a:r>
            <a:br>
              <a:rPr lang="en-US" dirty="0"/>
            </a:br>
            <a:endParaRPr lang="en-US" dirty="0"/>
          </a:p>
        </p:txBody>
      </p:sp>
      <p:sp>
        <p:nvSpPr>
          <p:cNvPr id="4" name="Text Placeholder 3"/>
          <p:cNvSpPr>
            <a:spLocks noGrp="1"/>
          </p:cNvSpPr>
          <p:nvPr>
            <p:ph type="body" sz="half" idx="2"/>
          </p:nvPr>
        </p:nvSpPr>
        <p:spPr>
          <a:xfrm>
            <a:off x="1792288" y="3212976"/>
            <a:ext cx="4867944" cy="2959224"/>
          </a:xfrm>
        </p:spPr>
        <p:txBody>
          <a:bodyPr>
            <a:normAutofit/>
          </a:bodyPr>
          <a:lstStyle/>
          <a:p>
            <a:r>
              <a:rPr lang="en-US" sz="2000" b="1" dirty="0" smtClean="0"/>
              <a:t>Beth Lloyd &amp;</a:t>
            </a:r>
          </a:p>
          <a:p>
            <a:r>
              <a:rPr lang="en-US" sz="2000" b="1" dirty="0" smtClean="0"/>
              <a:t>Paul Booth</a:t>
            </a:r>
            <a:br>
              <a:rPr lang="en-US" sz="2000" b="1" dirty="0" smtClean="0"/>
            </a:br>
            <a:endParaRPr lang="en-US" sz="2000" b="1" dirty="0"/>
          </a:p>
          <a:p>
            <a:r>
              <a:rPr lang="en-US" sz="2000" b="1" dirty="0" smtClean="0"/>
              <a:t>MA ELT </a:t>
            </a:r>
            <a:r>
              <a:rPr lang="en-US" sz="2000" b="1" dirty="0" err="1" smtClean="0"/>
              <a:t>Programme</a:t>
            </a:r>
            <a:endParaRPr lang="en-US" sz="2000" b="1" dirty="0"/>
          </a:p>
          <a:p>
            <a:r>
              <a:rPr lang="en-US" sz="2000" b="1" dirty="0" smtClean="0"/>
              <a:t>Module:  Educational Technologies for English Language Teaching and Learning  </a:t>
            </a:r>
            <a:endParaRPr lang="en-US" sz="2000" b="1" dirty="0"/>
          </a:p>
        </p:txBody>
      </p:sp>
      <p:pic>
        <p:nvPicPr>
          <p:cNvPr id="8" name="Picture 7"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4293096"/>
            <a:ext cx="1114409" cy="936104"/>
          </a:xfrm>
          <a:prstGeom prst="rect">
            <a:avLst/>
          </a:prstGeom>
        </p:spPr>
      </p:pic>
      <p:sp>
        <p:nvSpPr>
          <p:cNvPr id="3" name="TextBox 2"/>
          <p:cNvSpPr txBox="1"/>
          <p:nvPr/>
        </p:nvSpPr>
        <p:spPr>
          <a:xfrm>
            <a:off x="1619672" y="548680"/>
            <a:ext cx="5832648" cy="1938992"/>
          </a:xfrm>
          <a:prstGeom prst="rect">
            <a:avLst/>
          </a:prstGeom>
          <a:noFill/>
        </p:spPr>
        <p:txBody>
          <a:bodyPr wrap="square" rtlCol="0">
            <a:spAutoFit/>
          </a:bodyPr>
          <a:lstStyle/>
          <a:p>
            <a:r>
              <a:rPr lang="en-US" sz="4000" dirty="0" smtClean="0"/>
              <a:t>From simulated online language learning and teaching to the real world</a:t>
            </a:r>
            <a:endParaRPr lang="en-US" sz="4000" dirty="0"/>
          </a:p>
        </p:txBody>
      </p:sp>
    </p:spTree>
    <p:extLst>
      <p:ext uri="{BB962C8B-B14F-4D97-AF65-F5344CB8AC3E}">
        <p14:creationId xmlns:p14="http://schemas.microsoft.com/office/powerpoint/2010/main" val="4231067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Face to face and online communication</a:t>
            </a:r>
            <a:endParaRPr lang="en-GB" dirty="0"/>
          </a:p>
        </p:txBody>
      </p:sp>
      <p:sp>
        <p:nvSpPr>
          <p:cNvPr id="3" name="Content Placeholder 2"/>
          <p:cNvSpPr>
            <a:spLocks noGrp="1"/>
          </p:cNvSpPr>
          <p:nvPr>
            <p:ph type="body" sz="half" idx="2"/>
          </p:nvPr>
        </p:nvSpPr>
        <p:spPr/>
        <p:txBody>
          <a:bodyPr/>
          <a:lstStyle/>
          <a:p>
            <a:pPr marL="0" indent="0">
              <a:buNone/>
            </a:pPr>
            <a:r>
              <a:rPr lang="en-GB" smtClean="0">
                <a:hlinkClick r:id="rId3"/>
              </a:rPr>
              <a:t>Communication pathways</a:t>
            </a:r>
            <a:endParaRPr lang="en-GB" dirty="0"/>
          </a:p>
        </p:txBody>
      </p:sp>
      <p:pic>
        <p:nvPicPr>
          <p:cNvPr id="1026" name="Picture 2"/>
          <p:cNvPicPr>
            <a:picLocks noGrp="1" noChangeAspect="1" noChangeArrowheads="1"/>
          </p:cNvPicPr>
          <p:nvPr>
            <p:ph type="pic" idx="1"/>
          </p:nvPr>
        </p:nvPicPr>
        <p:blipFill>
          <a:blip r:embed="rId4" cstate="print">
            <a:extLst>
              <a:ext uri="{28A0092B-C50C-407E-A947-70E740481C1C}">
                <a14:useLocalDpi xmlns:a14="http://schemas.microsoft.com/office/drawing/2010/main" val="0"/>
              </a:ext>
            </a:extLst>
          </a:blip>
          <a:srcRect l="12500" r="12500"/>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391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simulated to authentic teaching and learning</a:t>
            </a:r>
            <a:endParaRPr lang="en-US" dirty="0"/>
          </a:p>
        </p:txBody>
      </p:sp>
      <p:pic>
        <p:nvPicPr>
          <p:cNvPr id="4" name="authenticity.jpg" descr="/Users/bethlloyd/Desktop/authenticity.jpg"/>
          <p:cNvPicPr>
            <a:picLocks noGrp="1" noChangeAspect="1"/>
          </p:cNvPicPr>
          <p:nvPr>
            <p:ph idx="1"/>
          </p:nvPr>
        </p:nvPicPr>
        <p:blipFill>
          <a:blip r:embed="rId3" r:link="rId4">
            <a:extLst>
              <a:ext uri="{28A0092B-C50C-407E-A947-70E740481C1C}">
                <a14:useLocalDpi xmlns:a14="http://schemas.microsoft.com/office/drawing/2010/main" val="0"/>
              </a:ext>
            </a:extLst>
          </a:blip>
          <a:srcRect t="3746" b="3746"/>
          <a:stretch>
            <a:fillRect/>
          </a:stretch>
        </p:blipFill>
        <p:spPr/>
      </p:pic>
    </p:spTree>
    <p:extLst>
      <p:ext uri="{BB962C8B-B14F-4D97-AF65-F5344CB8AC3E}">
        <p14:creationId xmlns:p14="http://schemas.microsoft.com/office/powerpoint/2010/main" val="3418567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5301208"/>
            <a:ext cx="5486400" cy="566738"/>
          </a:xfrm>
        </p:spPr>
        <p:txBody>
          <a:bodyPr/>
          <a:lstStyle/>
          <a:p>
            <a:r>
              <a:rPr lang="en-GB" dirty="0" smtClean="0"/>
              <a:t>The online distance workshops</a:t>
            </a:r>
            <a:endParaRPr lang="en-GB" dirty="0"/>
          </a:p>
        </p:txBody>
      </p:sp>
      <p:sp>
        <p:nvSpPr>
          <p:cNvPr id="5" name="Text Placeholder 4"/>
          <p:cNvSpPr>
            <a:spLocks noGrp="1"/>
          </p:cNvSpPr>
          <p:nvPr>
            <p:ph type="body" sz="half" idx="2"/>
          </p:nvPr>
        </p:nvSpPr>
        <p:spPr>
          <a:xfrm>
            <a:off x="1619672" y="5805264"/>
            <a:ext cx="5486400" cy="804862"/>
          </a:xfrm>
        </p:spPr>
        <p:txBody>
          <a:bodyPr/>
          <a:lstStyle/>
          <a:p>
            <a:r>
              <a:rPr lang="en-GB" dirty="0" smtClean="0">
                <a:hlinkClick r:id="rId3"/>
              </a:rPr>
              <a:t>Student workshops</a:t>
            </a:r>
            <a:endParaRPr lang="en-GB" dirty="0"/>
          </a:p>
        </p:txBody>
      </p:sp>
      <p:pic>
        <p:nvPicPr>
          <p:cNvPr id="4098" name="Picture 2"/>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3125" b="3125"/>
          <a:stretch>
            <a:fillRect/>
          </a:stretch>
        </p:blipFill>
        <p:spPr bwMode="auto">
          <a:xfrm>
            <a:off x="1259631" y="188640"/>
            <a:ext cx="7008779"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550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021288"/>
            <a:ext cx="5486400" cy="566738"/>
          </a:xfrm>
        </p:spPr>
        <p:txBody>
          <a:bodyPr/>
          <a:lstStyle/>
          <a:p>
            <a:r>
              <a:rPr lang="en-US" dirty="0" smtClean="0"/>
              <a:t>Applying the language of comparison</a:t>
            </a:r>
            <a:endParaRPr lang="en-US" dirty="0"/>
          </a:p>
        </p:txBody>
      </p:sp>
      <p:pic>
        <p:nvPicPr>
          <p:cNvPr id="5" name="Picture Placeholder 4" descr="Screen Shot 2014-07-02 at 15.17.41.png"/>
          <p:cNvPicPr>
            <a:picLocks noGrp="1" noChangeAspect="1"/>
          </p:cNvPicPr>
          <p:nvPr>
            <p:ph type="pic" idx="1"/>
          </p:nvPr>
        </p:nvPicPr>
        <p:blipFill>
          <a:blip r:embed="rId3">
            <a:extLst>
              <a:ext uri="{28A0092B-C50C-407E-A947-70E740481C1C}">
                <a14:useLocalDpi xmlns:a14="http://schemas.microsoft.com/office/drawing/2010/main" val="0"/>
              </a:ext>
            </a:extLst>
          </a:blip>
          <a:srcRect l="8333" r="8333"/>
          <a:stretch>
            <a:fillRect/>
          </a:stretch>
        </p:blipFill>
        <p:spPr>
          <a:xfrm>
            <a:off x="1115616" y="332656"/>
            <a:ext cx="7584843" cy="5688632"/>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237778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Screen Shot 2014-07-02 at 15.21.18.png"/>
          <p:cNvPicPr>
            <a:picLocks noGrp="1" noChangeAspect="1"/>
          </p:cNvPicPr>
          <p:nvPr>
            <p:ph type="pic" idx="1"/>
          </p:nvPr>
        </p:nvPicPr>
        <p:blipFill>
          <a:blip r:embed="rId3">
            <a:extLst>
              <a:ext uri="{28A0092B-C50C-407E-A947-70E740481C1C}">
                <a14:useLocalDpi xmlns:a14="http://schemas.microsoft.com/office/drawing/2010/main" val="0"/>
              </a:ext>
            </a:extLst>
          </a:blip>
          <a:srcRect l="8333" r="8333"/>
          <a:stretch>
            <a:fillRect/>
          </a:stretch>
        </p:blipFill>
        <p:spPr>
          <a:xfrm>
            <a:off x="899592" y="908720"/>
            <a:ext cx="6624736" cy="4968552"/>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58932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021288"/>
            <a:ext cx="5486400" cy="566738"/>
          </a:xfrm>
        </p:spPr>
        <p:txBody>
          <a:bodyPr/>
          <a:lstStyle/>
          <a:p>
            <a:r>
              <a:rPr lang="en-US" dirty="0" smtClean="0"/>
              <a:t>Vocabulary of employment</a:t>
            </a:r>
            <a:endParaRPr lang="en-US" dirty="0"/>
          </a:p>
        </p:txBody>
      </p:sp>
      <p:pic>
        <p:nvPicPr>
          <p:cNvPr id="5" name="Picture Placeholder 4" descr="Screen Shot 2014-07-02 at 15.19.09.png"/>
          <p:cNvPicPr>
            <a:picLocks noGrp="1" noChangeAspect="1"/>
          </p:cNvPicPr>
          <p:nvPr>
            <p:ph type="pic" idx="1"/>
          </p:nvPr>
        </p:nvPicPr>
        <p:blipFill>
          <a:blip r:embed="rId3">
            <a:extLst>
              <a:ext uri="{28A0092B-C50C-407E-A947-70E740481C1C}">
                <a14:useLocalDpi xmlns:a14="http://schemas.microsoft.com/office/drawing/2010/main" val="0"/>
              </a:ext>
            </a:extLst>
          </a:blip>
          <a:srcRect l="8333" r="8333"/>
          <a:stretch>
            <a:fillRect/>
          </a:stretch>
        </p:blipFill>
        <p:spPr>
          <a:xfrm>
            <a:off x="1115616" y="620688"/>
            <a:ext cx="7211351" cy="5408513"/>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79506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2730</TotalTime>
  <Words>3295</Words>
  <Application>Microsoft Office PowerPoint</Application>
  <PresentationFormat>On-screen Show (4:3)</PresentationFormat>
  <Paragraphs>214</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 </vt:lpstr>
      <vt:lpstr>Face to face and online communication</vt:lpstr>
      <vt:lpstr>From simulated to authentic teaching and learning</vt:lpstr>
      <vt:lpstr>The online distance workshops</vt:lpstr>
      <vt:lpstr>Applying the language of comparison</vt:lpstr>
      <vt:lpstr>PowerPoint Presentation</vt:lpstr>
      <vt:lpstr>Vocabulary of employment</vt:lpstr>
      <vt:lpstr>Writing a letter of application for a job </vt:lpstr>
      <vt:lpstr>Responding to a job advertisement</vt:lpstr>
      <vt:lpstr>‘Why should I hire you?’</vt:lpstr>
      <vt:lpstr>Use of ‘found’ teaching resources</vt:lpstr>
      <vt:lpstr>A range of CMC modes were utilised</vt:lpstr>
      <vt:lpstr>From simulated to situated</vt:lpstr>
      <vt:lpstr>The feedback</vt:lpstr>
      <vt:lpstr>Pedagogy: strategies and approaches </vt:lpstr>
      <vt:lpstr>Pedagogy: student engagement</vt:lpstr>
      <vt:lpstr>Pedagogy: complexity</vt:lpstr>
      <vt:lpstr>Communication: expectations</vt:lpstr>
      <vt:lpstr>Pedagogy: materials design and teacher development</vt:lpstr>
      <vt:lpstr>Expectations</vt:lpstr>
      <vt:lpstr>The feedback:  the good, the bad and the ugly</vt:lpstr>
      <vt:lpstr>The feedback:  the good, the bad and the ugly</vt:lpstr>
      <vt:lpstr>Autonomy and Powerlessness </vt:lpstr>
      <vt:lpstr>Conclusions &amp; implications</vt:lpstr>
      <vt:lpstr>Ways forward</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Booth, Paul R</dc:creator>
  <cp:lastModifiedBy>Lloyd, Beth</cp:lastModifiedBy>
  <cp:revision>172</cp:revision>
  <dcterms:created xsi:type="dcterms:W3CDTF">2014-06-19T09:49:21Z</dcterms:created>
  <dcterms:modified xsi:type="dcterms:W3CDTF">2015-04-23T12:39:49Z</dcterms:modified>
</cp:coreProperties>
</file>